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72" r:id="rId12"/>
    <p:sldId id="268" r:id="rId13"/>
    <p:sldId id="269" r:id="rId14"/>
    <p:sldId id="271" r:id="rId15"/>
    <p:sldId id="266"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7"/>
  </p:normalViewPr>
  <p:slideViewPr>
    <p:cSldViewPr>
      <p:cViewPr varScale="1">
        <p:scale>
          <a:sx n="108" d="100"/>
          <a:sy n="108" d="100"/>
        </p:scale>
        <p:origin x="17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A93891-B94E-4D4F-B086-DDFD2BD604AD}" type="datetimeFigureOut">
              <a:rPr lang="en-US" smtClean="0"/>
              <a:t>4/17/20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CEA8-9D93-4425-8DA7-FBA898159736}" type="slidenum">
              <a:rPr lang="en-US" smtClean="0"/>
              <a:t>‹#›</a:t>
            </a:fld>
            <a:endParaRPr lang="en-US"/>
          </a:p>
        </p:txBody>
      </p:sp>
    </p:spTree>
    <p:extLst>
      <p:ext uri="{BB962C8B-B14F-4D97-AF65-F5344CB8AC3E}">
        <p14:creationId xmlns:p14="http://schemas.microsoft.com/office/powerpoint/2010/main" val="12416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ECEA8-9D93-4425-8DA7-FBA898159736}" type="slidenum">
              <a:rPr lang="en-US" smtClean="0"/>
              <a:t>3</a:t>
            </a:fld>
            <a:endParaRPr lang="en-US"/>
          </a:p>
        </p:txBody>
      </p:sp>
    </p:spTree>
    <p:extLst>
      <p:ext uri="{BB962C8B-B14F-4D97-AF65-F5344CB8AC3E}">
        <p14:creationId xmlns:p14="http://schemas.microsoft.com/office/powerpoint/2010/main" val="1628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4BA23D-746C-43A8-ACA3-53293FA42455}" type="datetime1">
              <a:rPr lang="en-US" smtClean="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69670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4B94-A41B-45FE-A66E-460B5D9C8AD6}" type="datetime1">
              <a:rPr lang="en-US" smtClean="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181253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24FD5F-7155-4679-8170-7D6913FD60D7}" type="datetime1">
              <a:rPr lang="en-US" smtClean="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623804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01D70-41FB-47D7-9348-75618878B547}" type="datetime1">
              <a:rPr lang="en-US" smtClean="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130116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DDCC4C-6E20-4B4E-A821-48A2B92C79EB}" type="datetime1">
              <a:rPr lang="en-US" smtClean="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3737800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A4C379-1F78-4418-98E3-8E7FD3737121}" type="datetime1">
              <a:rPr lang="en-US" smtClean="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1497394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D6E8D9-CEFA-49A5-A552-8321E2186159}" type="datetime1">
              <a:rPr lang="en-US" smtClean="0"/>
              <a:t>4/17/20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4168981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8441FF-7DCD-4A5C-BC7E-F6204EFDC724}" type="datetime1">
              <a:rPr lang="en-US" smtClean="0"/>
              <a:t>4/17/20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90215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2F223-BAE5-4FD8-B998-1246EBC377E3}" type="datetime1">
              <a:rPr lang="en-US" smtClean="0"/>
              <a:t>4/17/20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2040951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772BCA-964F-484A-86D3-6460B54EDEEB}" type="datetime1">
              <a:rPr lang="en-US" smtClean="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339033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B7A6CB-6365-4A1C-84B5-A146A413CA30}" type="datetime1">
              <a:rPr lang="en-US" smtClean="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B68CF-547E-4C5B-896C-6DEE9307CBCB}" type="slidenum">
              <a:rPr lang="en-US" smtClean="0"/>
              <a:t>‹#›</a:t>
            </a:fld>
            <a:endParaRPr lang="en-US"/>
          </a:p>
        </p:txBody>
      </p:sp>
    </p:spTree>
    <p:extLst>
      <p:ext uri="{BB962C8B-B14F-4D97-AF65-F5344CB8AC3E}">
        <p14:creationId xmlns:p14="http://schemas.microsoft.com/office/powerpoint/2010/main" val="554903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1FB71-6815-4E7A-A9A8-D8DF2AAD3071}" type="datetime1">
              <a:rPr lang="en-US" smtClean="0"/>
              <a:t>4/17/20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B68CF-547E-4C5B-896C-6DEE9307CBCB}" type="slidenum">
              <a:rPr lang="en-US" smtClean="0"/>
              <a:t>‹#›</a:t>
            </a:fld>
            <a:endParaRPr lang="en-US"/>
          </a:p>
        </p:txBody>
      </p:sp>
    </p:spTree>
    <p:extLst>
      <p:ext uri="{BB962C8B-B14F-4D97-AF65-F5344CB8AC3E}">
        <p14:creationId xmlns:p14="http://schemas.microsoft.com/office/powerpoint/2010/main" val="1755694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95401"/>
            <a:ext cx="7696200" cy="2305050"/>
          </a:xfrm>
        </p:spPr>
        <p:txBody>
          <a:bodyPr>
            <a:normAutofit/>
          </a:bodyPr>
          <a:lstStyle/>
          <a:p>
            <a:r>
              <a:rPr lang="zh-TW" altLang="en-US" dirty="0"/>
              <a:t>什麼是永生</a:t>
            </a:r>
            <a:br>
              <a:rPr lang="en-US" altLang="zh-TW" dirty="0"/>
            </a:br>
            <a:r>
              <a:rPr lang="en-US" sz="3600" dirty="0"/>
              <a:t>What is Eternal Life (Everlasting Life)?                       </a:t>
            </a:r>
          </a:p>
        </p:txBody>
      </p:sp>
      <p:sp>
        <p:nvSpPr>
          <p:cNvPr id="3" name="Subtitle 2"/>
          <p:cNvSpPr>
            <a:spLocks noGrp="1"/>
          </p:cNvSpPr>
          <p:nvPr>
            <p:ph type="subTitle" idx="1"/>
          </p:nvPr>
        </p:nvSpPr>
        <p:spPr/>
        <p:txBody>
          <a:bodyPr/>
          <a:lstStyle/>
          <a:p>
            <a:r>
              <a:rPr lang="en-US" altLang="zh-TW" dirty="0"/>
              <a:t>2020-04-12  </a:t>
            </a:r>
            <a:r>
              <a:rPr lang="zh-TW" altLang="en-US" dirty="0"/>
              <a:t>林熊澄</a:t>
            </a:r>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1</a:t>
            </a:fld>
            <a:endParaRPr lang="en-US"/>
          </a:p>
        </p:txBody>
      </p:sp>
    </p:spTree>
    <p:extLst>
      <p:ext uri="{BB962C8B-B14F-4D97-AF65-F5344CB8AC3E}">
        <p14:creationId xmlns:p14="http://schemas.microsoft.com/office/powerpoint/2010/main" val="340621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a:bodyPr>
          <a:lstStyle/>
          <a:p>
            <a:r>
              <a:rPr lang="en-US" altLang="zh-TW" sz="1600" dirty="0"/>
              <a:t>(6)《</a:t>
            </a:r>
            <a:r>
              <a:rPr lang="zh-TW" altLang="en-US" sz="1600" dirty="0"/>
              <a:t>約翰福音</a:t>
            </a:r>
            <a:r>
              <a:rPr lang="en-US" altLang="zh-TW" sz="1600" dirty="0"/>
              <a:t>》</a:t>
            </a:r>
            <a:r>
              <a:rPr lang="zh-TW" altLang="en-US" sz="1600" dirty="0"/>
              <a:t>第</a:t>
            </a:r>
            <a:r>
              <a:rPr lang="en-US" altLang="zh-TW" sz="1600" dirty="0"/>
              <a:t>10</a:t>
            </a:r>
            <a:r>
              <a:rPr lang="zh-TW" altLang="en-US" sz="1600" dirty="0"/>
              <a:t>章第</a:t>
            </a:r>
            <a:r>
              <a:rPr lang="en-US" altLang="zh-TW" sz="1600" dirty="0"/>
              <a:t>27 – 30</a:t>
            </a:r>
            <a:r>
              <a:rPr lang="zh-TW" altLang="en-US" sz="1600" dirty="0"/>
              <a:t>節</a:t>
            </a:r>
            <a:r>
              <a:rPr lang="en-US" altLang="zh-TW" sz="1600" dirty="0"/>
              <a:t>:  </a:t>
            </a:r>
            <a:r>
              <a:rPr lang="zh-TW" altLang="en-US" sz="1600" dirty="0"/>
              <a:t>「</a:t>
            </a:r>
            <a:r>
              <a:rPr lang="en-US" altLang="zh-TW" sz="1100" dirty="0"/>
              <a:t>27</a:t>
            </a:r>
            <a:r>
              <a:rPr lang="zh-TW" altLang="en-US" sz="1600" dirty="0"/>
              <a:t>我的羊聽我的聲音，我也認識他們，他們也跟著我。</a:t>
            </a:r>
            <a:r>
              <a:rPr lang="en-US" altLang="zh-TW" sz="1100" dirty="0"/>
              <a:t>28</a:t>
            </a:r>
            <a:r>
              <a:rPr lang="zh-TW" altLang="en-US" sz="1600" dirty="0"/>
              <a:t>並且我賜給他們</a:t>
            </a:r>
            <a:r>
              <a:rPr lang="zh-TW" altLang="en-US" sz="1600" dirty="0">
                <a:solidFill>
                  <a:srgbClr val="FF0000"/>
                </a:solidFill>
              </a:rPr>
              <a:t>永恆的生命</a:t>
            </a:r>
            <a:r>
              <a:rPr lang="zh-TW" altLang="en-US" sz="1600" dirty="0"/>
              <a:t>，他們絕不會滅亡，直到永遠。誰也不能把他們從我手中奪走。</a:t>
            </a:r>
            <a:r>
              <a:rPr lang="en-US" altLang="zh-TW" sz="1100" dirty="0"/>
              <a:t>29</a:t>
            </a:r>
            <a:r>
              <a:rPr lang="zh-TW" altLang="en-US" sz="1600" dirty="0"/>
              <a:t>我父，就是把他們賜給我的那一位，他比一切更大。誰也不能把他們從我父的手中奪走。</a:t>
            </a:r>
            <a:r>
              <a:rPr lang="en-US" altLang="zh-TW" sz="1100" dirty="0"/>
              <a:t>30</a:t>
            </a:r>
            <a:r>
              <a:rPr lang="zh-TW" altLang="en-US" sz="1600" dirty="0"/>
              <a:t>我與父是一體的。」 </a:t>
            </a:r>
            <a:r>
              <a:rPr lang="en-US" altLang="zh-TW" sz="1200" dirty="0"/>
              <a:t>(</a:t>
            </a:r>
            <a:r>
              <a:rPr lang="zh-TW" altLang="en-US" sz="1200" dirty="0"/>
              <a:t>有關於猶太人的不信</a:t>
            </a:r>
            <a:r>
              <a:rPr lang="en-US" altLang="zh-TW" sz="1200" dirty="0"/>
              <a:t>)</a:t>
            </a:r>
          </a:p>
          <a:p>
            <a:endParaRPr lang="en-US" altLang="zh-TW" sz="2200" dirty="0"/>
          </a:p>
          <a:p>
            <a:r>
              <a:rPr lang="en-US" altLang="zh-TW" sz="1600" dirty="0"/>
              <a:t>(7)《</a:t>
            </a:r>
            <a:r>
              <a:rPr lang="zh-TW" altLang="en-US" sz="1600" dirty="0"/>
              <a:t>約翰福音</a:t>
            </a:r>
            <a:r>
              <a:rPr lang="en-US" altLang="zh-TW" sz="1600" dirty="0"/>
              <a:t>》</a:t>
            </a:r>
            <a:r>
              <a:rPr lang="zh-TW" altLang="en-US" sz="1600" dirty="0"/>
              <a:t>第</a:t>
            </a:r>
            <a:r>
              <a:rPr lang="en-US" altLang="zh-TW" sz="1600" dirty="0"/>
              <a:t>17</a:t>
            </a:r>
            <a:r>
              <a:rPr lang="zh-TW" altLang="en-US" sz="1600" dirty="0"/>
              <a:t>章第</a:t>
            </a:r>
            <a:r>
              <a:rPr lang="en-US" altLang="zh-TW" sz="1600" dirty="0"/>
              <a:t>3</a:t>
            </a:r>
            <a:r>
              <a:rPr lang="zh-TW" altLang="en-US" sz="1600" dirty="0"/>
              <a:t>節</a:t>
            </a:r>
            <a:r>
              <a:rPr lang="en-US" altLang="zh-TW" sz="1600" dirty="0"/>
              <a:t>:  </a:t>
            </a:r>
            <a:r>
              <a:rPr lang="zh-TW" altLang="en-US" sz="1600" dirty="0"/>
              <a:t>「</a:t>
            </a:r>
            <a:r>
              <a:rPr lang="zh-TW" altLang="en-US" sz="1600" dirty="0">
                <a:solidFill>
                  <a:srgbClr val="FF0000"/>
                </a:solidFill>
              </a:rPr>
              <a:t>認識 </a:t>
            </a:r>
            <a:r>
              <a:rPr lang="zh-TW" altLang="en-US" sz="1600" dirty="0"/>
              <a:t>（</a:t>
            </a:r>
            <a:r>
              <a:rPr lang="en-US" sz="1600" dirty="0"/>
              <a:t>know</a:t>
            </a:r>
            <a:r>
              <a:rPr lang="zh-TW" altLang="en-US" sz="1600" dirty="0"/>
              <a:t>）</a:t>
            </a:r>
            <a:r>
              <a:rPr lang="en-US" sz="1600" dirty="0"/>
              <a:t> </a:t>
            </a:r>
            <a:r>
              <a:rPr lang="zh-TW" altLang="en-US" sz="1600" dirty="0"/>
              <a:t>你獨一的真</a:t>
            </a:r>
            <a:r>
              <a:rPr lang="zh-TW" altLang="en-US" sz="1600" dirty="0">
                <a:solidFill>
                  <a:srgbClr val="FF0000"/>
                </a:solidFill>
              </a:rPr>
              <a:t>神</a:t>
            </a:r>
            <a:r>
              <a:rPr lang="zh-TW" altLang="en-US" sz="1600" dirty="0"/>
              <a:t>，並</a:t>
            </a:r>
            <a:r>
              <a:rPr lang="zh-TW" altLang="en-US" sz="1600" dirty="0">
                <a:solidFill>
                  <a:srgbClr val="FF0000"/>
                </a:solidFill>
              </a:rPr>
              <a:t>認識 </a:t>
            </a:r>
            <a:r>
              <a:rPr lang="zh-TW" altLang="en-US" sz="1600" dirty="0"/>
              <a:t>（</a:t>
            </a:r>
            <a:r>
              <a:rPr lang="en-US" sz="1600" dirty="0"/>
              <a:t>know</a:t>
            </a:r>
            <a:r>
              <a:rPr lang="zh-TW" altLang="en-US" sz="1600" dirty="0"/>
              <a:t>）</a:t>
            </a:r>
            <a:r>
              <a:rPr lang="en-US" sz="1600" dirty="0"/>
              <a:t> </a:t>
            </a:r>
            <a:r>
              <a:rPr lang="zh-TW" altLang="en-US" sz="1600" dirty="0"/>
              <a:t>你所差派的</a:t>
            </a:r>
            <a:r>
              <a:rPr lang="zh-TW" altLang="en-US" sz="1600" dirty="0">
                <a:solidFill>
                  <a:srgbClr val="FF0000"/>
                </a:solidFill>
              </a:rPr>
              <a:t>耶穌基督</a:t>
            </a:r>
            <a:r>
              <a:rPr lang="zh-TW" altLang="en-US" sz="1600" dirty="0"/>
              <a:t>，這就是</a:t>
            </a:r>
            <a:r>
              <a:rPr lang="zh-TW" altLang="en-US" sz="1600" dirty="0">
                <a:solidFill>
                  <a:srgbClr val="FF0000"/>
                </a:solidFill>
              </a:rPr>
              <a:t>永恆的生命</a:t>
            </a:r>
            <a:r>
              <a:rPr lang="zh-TW" altLang="en-US" sz="1600" dirty="0"/>
              <a:t>。」</a:t>
            </a:r>
            <a:r>
              <a:rPr lang="en-US" sz="1200" dirty="0"/>
              <a:t>（</a:t>
            </a:r>
            <a:r>
              <a:rPr lang="zh-TW" altLang="en-US" sz="1200" dirty="0"/>
              <a:t>耶穌為自己禱告）</a:t>
            </a:r>
            <a:endParaRPr lang="en-US" altLang="zh-TW" sz="1200" dirty="0"/>
          </a:p>
          <a:p>
            <a:pPr marL="0" indent="0">
              <a:buNone/>
            </a:pPr>
            <a:r>
              <a:rPr lang="en-US" sz="2000" b="1" dirty="0"/>
              <a:t>       </a:t>
            </a:r>
          </a:p>
          <a:p>
            <a:pPr marL="0" indent="0">
              <a:buNone/>
            </a:pPr>
            <a:r>
              <a:rPr lang="en-US" sz="2000" b="1" dirty="0"/>
              <a:t>       knowing God</a:t>
            </a:r>
            <a:r>
              <a:rPr lang="en-US" sz="2000" dirty="0"/>
              <a:t>, means having an intimate, close, personal relationship with</a:t>
            </a:r>
          </a:p>
          <a:p>
            <a:pPr marL="0" indent="0">
              <a:buNone/>
            </a:pPr>
            <a:r>
              <a:rPr lang="en-US" sz="2000" dirty="0"/>
              <a:t>       God. </a:t>
            </a:r>
            <a:r>
              <a:rPr lang="zh-TW" altLang="en-US" sz="1600" dirty="0"/>
              <a:t>認識神，意味著與上帝有深卻，親密，個人的關係。</a:t>
            </a:r>
            <a:endParaRPr lang="en-US" sz="1600" dirty="0"/>
          </a:p>
        </p:txBody>
      </p:sp>
      <p:sp>
        <p:nvSpPr>
          <p:cNvPr id="4" name="Slide Number Placeholder 3"/>
          <p:cNvSpPr>
            <a:spLocks noGrp="1"/>
          </p:cNvSpPr>
          <p:nvPr>
            <p:ph type="sldNum" sz="quarter" idx="12"/>
          </p:nvPr>
        </p:nvSpPr>
        <p:spPr/>
        <p:txBody>
          <a:bodyPr/>
          <a:lstStyle/>
          <a:p>
            <a:fld id="{E23B68CF-547E-4C5B-896C-6DEE9307CBCB}" type="slidenum">
              <a:rPr lang="en-US" smtClean="0"/>
              <a:t>10</a:t>
            </a:fld>
            <a:endParaRPr lang="en-US"/>
          </a:p>
        </p:txBody>
      </p:sp>
    </p:spTree>
    <p:extLst>
      <p:ext uri="{BB962C8B-B14F-4D97-AF65-F5344CB8AC3E}">
        <p14:creationId xmlns:p14="http://schemas.microsoft.com/office/powerpoint/2010/main" val="3757194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fontScale="70000" lnSpcReduction="20000"/>
          </a:bodyPr>
          <a:lstStyle/>
          <a:p>
            <a:pPr marL="0" marR="0" indent="0">
              <a:lnSpc>
                <a:spcPct val="115000"/>
              </a:lnSpc>
              <a:spcBef>
                <a:spcPts val="0"/>
              </a:spcBef>
              <a:spcAft>
                <a:spcPts val="1000"/>
              </a:spcAft>
              <a:buNone/>
            </a:pPr>
            <a:r>
              <a:rPr lang="en-US" dirty="0">
                <a:ea typeface="PMingLiU"/>
                <a:cs typeface="Times New Roman"/>
              </a:rPr>
              <a:t>“</a:t>
            </a:r>
            <a:r>
              <a:rPr lang="zh-TW" altLang="en-US" dirty="0">
                <a:ea typeface="PMingLiU"/>
                <a:cs typeface="Times New Roman"/>
              </a:rPr>
              <a:t>活水 </a:t>
            </a:r>
            <a:r>
              <a:rPr lang="en-US" altLang="zh-TW" dirty="0">
                <a:ea typeface="PMingLiU"/>
                <a:cs typeface="Times New Roman"/>
              </a:rPr>
              <a:t>living water</a:t>
            </a:r>
            <a:r>
              <a:rPr lang="en-US" dirty="0">
                <a:ea typeface="PMingLiU"/>
                <a:cs typeface="Times New Roman"/>
              </a:rPr>
              <a:t>” or</a:t>
            </a:r>
            <a:r>
              <a:rPr lang="zh-TW" altLang="en-US" dirty="0">
                <a:ea typeface="PMingLiU"/>
                <a:cs typeface="Times New Roman"/>
              </a:rPr>
              <a:t>“生命之水 </a:t>
            </a:r>
            <a:r>
              <a:rPr lang="en-US" altLang="zh-TW" dirty="0">
                <a:ea typeface="PMingLiU"/>
                <a:cs typeface="Times New Roman"/>
              </a:rPr>
              <a:t>water of life</a:t>
            </a:r>
            <a:r>
              <a:rPr lang="zh-TW" altLang="en-US" dirty="0">
                <a:ea typeface="PMingLiU"/>
                <a:cs typeface="Times New Roman"/>
              </a:rPr>
              <a:t>”是指</a:t>
            </a:r>
            <a:r>
              <a:rPr lang="en-US" dirty="0">
                <a:ea typeface="PMingLiU"/>
                <a:cs typeface="Times New Roman"/>
              </a:rPr>
              <a:t>:</a:t>
            </a:r>
            <a:endParaRPr lang="en-US" sz="2800" dirty="0">
              <a:ea typeface="PMingLiU"/>
              <a:cs typeface="Times New Roman"/>
            </a:endParaRPr>
          </a:p>
          <a:p>
            <a:pPr marL="0" marR="0" indent="0">
              <a:lnSpc>
                <a:spcPct val="115000"/>
              </a:lnSpc>
              <a:spcBef>
                <a:spcPts val="0"/>
              </a:spcBef>
              <a:spcAft>
                <a:spcPts val="1000"/>
              </a:spcAft>
              <a:buNone/>
            </a:pPr>
            <a:r>
              <a:rPr lang="en-US" dirty="0">
                <a:ea typeface="PMingLiU"/>
                <a:cs typeface="Times New Roman"/>
              </a:rPr>
              <a:t>(1) </a:t>
            </a:r>
            <a:r>
              <a:rPr lang="zh-TW" altLang="en-US" dirty="0">
                <a:ea typeface="PMingLiU"/>
                <a:cs typeface="Times New Roman"/>
              </a:rPr>
              <a:t>聖靈。</a:t>
            </a:r>
            <a:endParaRPr lang="en-US" sz="2800" dirty="0">
              <a:ea typeface="PMingLiU"/>
              <a:cs typeface="Times New Roman"/>
            </a:endParaRPr>
          </a:p>
          <a:p>
            <a:pPr marL="0" marR="0" indent="0">
              <a:lnSpc>
                <a:spcPct val="115000"/>
              </a:lnSpc>
              <a:spcBef>
                <a:spcPts val="0"/>
              </a:spcBef>
              <a:spcAft>
                <a:spcPts val="1000"/>
              </a:spcAft>
              <a:buNone/>
            </a:pPr>
            <a:r>
              <a:rPr lang="en-US" dirty="0">
                <a:ea typeface="PMingLiU"/>
                <a:cs typeface="Times New Roman"/>
              </a:rPr>
              <a:t>(2) </a:t>
            </a:r>
            <a:r>
              <a:rPr lang="zh-TW" altLang="en-US" dirty="0">
                <a:ea typeface="PMingLiU"/>
                <a:cs typeface="Times New Roman"/>
              </a:rPr>
              <a:t>是</a:t>
            </a:r>
            <a:r>
              <a:rPr lang="zh-TW" altLang="en-US" b="1" dirty="0">
                <a:solidFill>
                  <a:srgbClr val="FF0000"/>
                </a:solidFill>
                <a:ea typeface="PMingLiU"/>
                <a:cs typeface="Times New Roman"/>
              </a:rPr>
              <a:t>主耶穌基督</a:t>
            </a:r>
            <a:r>
              <a:rPr lang="zh-TW" altLang="en-US" dirty="0">
                <a:ea typeface="PMingLiU"/>
                <a:cs typeface="Times New Roman"/>
              </a:rPr>
              <a:t>和他的</a:t>
            </a:r>
            <a:r>
              <a:rPr lang="zh-TW" altLang="en-US" b="1" dirty="0">
                <a:solidFill>
                  <a:srgbClr val="FF0000"/>
                </a:solidFill>
                <a:ea typeface="PMingLiU"/>
                <a:cs typeface="Times New Roman"/>
              </a:rPr>
              <a:t>教義</a:t>
            </a:r>
            <a:r>
              <a:rPr lang="zh-TW" altLang="en-US" dirty="0">
                <a:ea typeface="PMingLiU"/>
                <a:cs typeface="Times New Roman"/>
              </a:rPr>
              <a:t>的象徵。 由於</a:t>
            </a:r>
            <a:r>
              <a:rPr lang="zh-TW" altLang="en-US" b="1" dirty="0">
                <a:solidFill>
                  <a:srgbClr val="FF0000"/>
                </a:solidFill>
                <a:ea typeface="PMingLiU"/>
                <a:cs typeface="Times New Roman"/>
              </a:rPr>
              <a:t>水</a:t>
            </a:r>
            <a:r>
              <a:rPr lang="zh-TW" altLang="en-US" dirty="0">
                <a:ea typeface="PMingLiU"/>
                <a:cs typeface="Times New Roman"/>
              </a:rPr>
              <a:t>對於</a:t>
            </a:r>
            <a:r>
              <a:rPr lang="zh-TW" altLang="en-US" u="sng" dirty="0">
                <a:ea typeface="PMingLiU"/>
                <a:cs typeface="Times New Roman"/>
              </a:rPr>
              <a:t>維持身體生命</a:t>
            </a:r>
            <a:r>
              <a:rPr lang="zh-TW" altLang="en-US" dirty="0">
                <a:ea typeface="PMingLiU"/>
                <a:cs typeface="Times New Roman"/>
              </a:rPr>
              <a:t>至關重要，因此救主及其教 </a:t>
            </a:r>
            <a:r>
              <a:rPr lang="en-US" dirty="0">
                <a:ea typeface="PMingLiU"/>
                <a:cs typeface="Times New Roman"/>
              </a:rPr>
              <a:t>teaching</a:t>
            </a:r>
            <a:r>
              <a:rPr lang="zh-TW" altLang="en-US" dirty="0">
                <a:ea typeface="PMingLiU"/>
                <a:cs typeface="Times New Roman"/>
              </a:rPr>
              <a:t>（活水）對於</a:t>
            </a:r>
            <a:r>
              <a:rPr lang="zh-TW" altLang="en-US" b="1" dirty="0">
                <a:solidFill>
                  <a:srgbClr val="FF0000"/>
                </a:solidFill>
                <a:ea typeface="PMingLiU"/>
                <a:cs typeface="Times New Roman"/>
              </a:rPr>
              <a:t>永恆生命</a:t>
            </a:r>
            <a:r>
              <a:rPr lang="zh-TW" altLang="en-US" dirty="0">
                <a:ea typeface="PMingLiU"/>
                <a:cs typeface="Times New Roman"/>
              </a:rPr>
              <a:t>至關重要。</a:t>
            </a:r>
            <a:endParaRPr lang="en-US" sz="2800" dirty="0">
              <a:ea typeface="PMingLiU"/>
              <a:cs typeface="Times New Roman"/>
            </a:endParaRPr>
          </a:p>
          <a:p>
            <a:pPr marL="0" marR="0" indent="0">
              <a:lnSpc>
                <a:spcPct val="115000"/>
              </a:lnSpc>
              <a:spcBef>
                <a:spcPts val="0"/>
              </a:spcBef>
              <a:spcAft>
                <a:spcPts val="1000"/>
              </a:spcAft>
              <a:buNone/>
            </a:pPr>
            <a:r>
              <a:rPr lang="en-US" dirty="0">
                <a:ea typeface="PMingLiU"/>
                <a:cs typeface="Times New Roman"/>
              </a:rPr>
              <a:t>(3) </a:t>
            </a:r>
            <a:r>
              <a:rPr lang="zh-TW" altLang="en-US" dirty="0">
                <a:solidFill>
                  <a:srgbClr val="FF0000"/>
                </a:solidFill>
                <a:ea typeface="PMingLiU"/>
                <a:cs typeface="Times New Roman"/>
              </a:rPr>
              <a:t>水</a:t>
            </a:r>
            <a:r>
              <a:rPr lang="zh-TW" altLang="en-US" dirty="0">
                <a:ea typeface="PMingLiU"/>
                <a:cs typeface="Times New Roman"/>
              </a:rPr>
              <a:t>普遍代表</a:t>
            </a:r>
            <a:r>
              <a:rPr lang="zh-TW" altLang="en-US" b="1" dirty="0">
                <a:solidFill>
                  <a:srgbClr val="FF0000"/>
                </a:solidFill>
                <a:ea typeface="PMingLiU"/>
                <a:cs typeface="Times New Roman"/>
              </a:rPr>
              <a:t>生命</a:t>
            </a:r>
            <a:r>
              <a:rPr lang="zh-TW" altLang="en-US" dirty="0">
                <a:ea typeface="PMingLiU"/>
                <a:cs typeface="Times New Roman"/>
              </a:rPr>
              <a:t>。 它可能與出生，生育和靈性有關。基督徒在水中</a:t>
            </a:r>
            <a:r>
              <a:rPr lang="zh-TW" altLang="en-US" b="1" dirty="0">
                <a:ea typeface="PMingLiU"/>
                <a:cs typeface="Times New Roman"/>
              </a:rPr>
              <a:t>受洗</a:t>
            </a:r>
            <a:r>
              <a:rPr lang="zh-TW" altLang="en-US" dirty="0">
                <a:ea typeface="PMingLiU"/>
                <a:cs typeface="Times New Roman"/>
              </a:rPr>
              <a:t>，象徵著</a:t>
            </a:r>
            <a:r>
              <a:rPr lang="zh-TW" altLang="en-US" b="1" dirty="0">
                <a:ea typeface="PMingLiU"/>
                <a:cs typeface="Times New Roman"/>
              </a:rPr>
              <a:t>心靈的淨化</a:t>
            </a:r>
            <a:r>
              <a:rPr lang="zh-TW" altLang="en-US" dirty="0">
                <a:ea typeface="PMingLiU"/>
                <a:cs typeface="Times New Roman"/>
              </a:rPr>
              <a:t>和對</a:t>
            </a:r>
            <a:r>
              <a:rPr lang="zh-TW" altLang="en-US" b="1" dirty="0">
                <a:ea typeface="PMingLiU"/>
                <a:cs typeface="Times New Roman"/>
              </a:rPr>
              <a:t>信仰的接納</a:t>
            </a:r>
            <a:r>
              <a:rPr lang="zh-TW" altLang="en-US" dirty="0">
                <a:ea typeface="PMingLiU"/>
                <a:cs typeface="Times New Roman"/>
              </a:rPr>
              <a:t>。</a:t>
            </a:r>
            <a:endParaRPr lang="en-US" sz="2800" dirty="0">
              <a:ea typeface="PMingLiU"/>
              <a:cs typeface="Times New Roman"/>
            </a:endParaRPr>
          </a:p>
          <a:p>
            <a:pPr marL="0" marR="0" indent="0">
              <a:lnSpc>
                <a:spcPct val="115000"/>
              </a:lnSpc>
              <a:spcBef>
                <a:spcPts val="0"/>
              </a:spcBef>
              <a:spcAft>
                <a:spcPts val="1000"/>
              </a:spcAft>
              <a:buNone/>
            </a:pPr>
            <a:endParaRPr lang="en-US" altLang="zh-TW" dirty="0">
              <a:ea typeface="PMingLiU"/>
              <a:cs typeface="Times New Roman"/>
            </a:endParaRPr>
          </a:p>
          <a:p>
            <a:pPr marL="0" marR="0" indent="0">
              <a:lnSpc>
                <a:spcPct val="115000"/>
              </a:lnSpc>
              <a:spcBef>
                <a:spcPts val="0"/>
              </a:spcBef>
              <a:spcAft>
                <a:spcPts val="1000"/>
              </a:spcAft>
              <a:buNone/>
            </a:pPr>
            <a:r>
              <a:rPr lang="zh-TW" altLang="en-US" dirty="0">
                <a:ea typeface="PMingLiU"/>
                <a:cs typeface="Times New Roman"/>
              </a:rPr>
              <a:t>在基督教中，</a:t>
            </a:r>
            <a:r>
              <a:rPr lang="en-US" dirty="0">
                <a:ea typeface="PMingLiU"/>
                <a:cs typeface="Times New Roman"/>
              </a:rPr>
              <a:t>“water of Life” </a:t>
            </a:r>
            <a:r>
              <a:rPr lang="zh-TW" altLang="en-US" dirty="0">
                <a:ea typeface="PMingLiU"/>
                <a:cs typeface="Times New Roman"/>
              </a:rPr>
              <a:t>“生命之水”也就是</a:t>
            </a:r>
            <a:r>
              <a:rPr lang="en-US" dirty="0">
                <a:ea typeface="PMingLiU"/>
                <a:cs typeface="Times New Roman"/>
              </a:rPr>
              <a:t>living water</a:t>
            </a:r>
            <a:r>
              <a:rPr lang="zh-TW" altLang="en-US" dirty="0">
                <a:ea typeface="PMingLiU"/>
                <a:cs typeface="Times New Roman"/>
              </a:rPr>
              <a:t>活水，具體的出現在</a:t>
            </a:r>
            <a:r>
              <a:rPr lang="en-US" altLang="zh-TW" dirty="0">
                <a:ea typeface="PMingLiU"/>
                <a:cs typeface="Times New Roman"/>
              </a:rPr>
              <a:t>《</a:t>
            </a:r>
            <a:r>
              <a:rPr lang="zh-TW" altLang="en-US" dirty="0">
                <a:ea typeface="PMingLiU"/>
                <a:cs typeface="Times New Roman"/>
              </a:rPr>
              <a:t>約翰福音</a:t>
            </a:r>
            <a:r>
              <a:rPr lang="en-US" altLang="zh-TW" dirty="0">
                <a:ea typeface="PMingLiU"/>
                <a:cs typeface="Times New Roman"/>
              </a:rPr>
              <a:t>》</a:t>
            </a:r>
            <a:r>
              <a:rPr lang="zh-TW" altLang="en-US" dirty="0">
                <a:ea typeface="PMingLiU"/>
                <a:cs typeface="Times New Roman"/>
              </a:rPr>
              <a:t>以及</a:t>
            </a:r>
            <a:r>
              <a:rPr lang="en-US" altLang="zh-TW" dirty="0">
                <a:ea typeface="PMingLiU"/>
                <a:cs typeface="Times New Roman"/>
              </a:rPr>
              <a:t>《</a:t>
            </a:r>
            <a:r>
              <a:rPr lang="zh-TW" altLang="en-US" dirty="0">
                <a:ea typeface="PMingLiU"/>
                <a:cs typeface="Times New Roman"/>
              </a:rPr>
              <a:t>啟示錄</a:t>
            </a:r>
            <a:r>
              <a:rPr lang="en-US" altLang="zh-TW" dirty="0">
                <a:ea typeface="PMingLiU"/>
                <a:cs typeface="Times New Roman"/>
              </a:rPr>
              <a:t>》</a:t>
            </a:r>
            <a:r>
              <a:rPr lang="zh-TW" altLang="en-US" dirty="0">
                <a:ea typeface="PMingLiU"/>
                <a:cs typeface="Times New Roman"/>
              </a:rPr>
              <a:t>（</a:t>
            </a:r>
            <a:r>
              <a:rPr lang="en-US" dirty="0">
                <a:ea typeface="PMingLiU"/>
                <a:cs typeface="Times New Roman"/>
              </a:rPr>
              <a:t>21</a:t>
            </a:r>
            <a:r>
              <a:rPr lang="zh-TW" altLang="en-US" dirty="0">
                <a:ea typeface="PMingLiU"/>
                <a:cs typeface="Times New Roman"/>
              </a:rPr>
              <a:t>：</a:t>
            </a:r>
            <a:r>
              <a:rPr lang="en-US" dirty="0">
                <a:ea typeface="PMingLiU"/>
                <a:cs typeface="Times New Roman"/>
              </a:rPr>
              <a:t>6</a:t>
            </a:r>
            <a:r>
              <a:rPr lang="zh-TW" altLang="en-US" dirty="0">
                <a:ea typeface="PMingLiU"/>
                <a:cs typeface="Times New Roman"/>
              </a:rPr>
              <a:t>和</a:t>
            </a:r>
            <a:r>
              <a:rPr lang="en-US" dirty="0">
                <a:ea typeface="PMingLiU"/>
                <a:cs typeface="Times New Roman"/>
              </a:rPr>
              <a:t>22</a:t>
            </a:r>
            <a:r>
              <a:rPr lang="zh-TW" altLang="en-US" dirty="0">
                <a:ea typeface="PMingLiU"/>
                <a:cs typeface="Times New Roman"/>
              </a:rPr>
              <a:t>：</a:t>
            </a:r>
            <a:r>
              <a:rPr lang="en-US" dirty="0">
                <a:ea typeface="PMingLiU"/>
                <a:cs typeface="Times New Roman"/>
              </a:rPr>
              <a:t>1</a:t>
            </a:r>
            <a:r>
              <a:rPr lang="zh-TW" altLang="en-US" dirty="0">
                <a:ea typeface="PMingLiU"/>
                <a:cs typeface="Times New Roman"/>
              </a:rPr>
              <a:t>）中。 </a:t>
            </a:r>
            <a:endParaRPr lang="en-US" sz="2800" dirty="0">
              <a:ea typeface="PMingLiU"/>
              <a:cs typeface="Times New Roman"/>
            </a:endParaRPr>
          </a:p>
        </p:txBody>
      </p:sp>
      <p:sp>
        <p:nvSpPr>
          <p:cNvPr id="4" name="Slide Number Placeholder 3"/>
          <p:cNvSpPr>
            <a:spLocks noGrp="1"/>
          </p:cNvSpPr>
          <p:nvPr>
            <p:ph type="sldNum" sz="quarter" idx="12"/>
          </p:nvPr>
        </p:nvSpPr>
        <p:spPr/>
        <p:txBody>
          <a:bodyPr/>
          <a:lstStyle/>
          <a:p>
            <a:fld id="{E23B68CF-547E-4C5B-896C-6DEE9307CBCB}" type="slidenum">
              <a:rPr lang="en-US" smtClean="0"/>
              <a:t>11</a:t>
            </a:fld>
            <a:endParaRPr lang="en-US"/>
          </a:p>
        </p:txBody>
      </p:sp>
    </p:spTree>
    <p:extLst>
      <p:ext uri="{BB962C8B-B14F-4D97-AF65-F5344CB8AC3E}">
        <p14:creationId xmlns:p14="http://schemas.microsoft.com/office/powerpoint/2010/main" val="591772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fontScale="55000" lnSpcReduction="20000"/>
          </a:bodyPr>
          <a:lstStyle/>
          <a:p>
            <a:r>
              <a:rPr lang="zh-TW" altLang="en-US" dirty="0"/>
              <a:t>約翰福音的</a:t>
            </a:r>
            <a:r>
              <a:rPr lang="zh-TW" altLang="en-US" b="1" dirty="0">
                <a:solidFill>
                  <a:srgbClr val="FF0000"/>
                </a:solidFill>
              </a:rPr>
              <a:t>活水</a:t>
            </a:r>
            <a:r>
              <a:rPr lang="zh-TW" altLang="en-US" dirty="0"/>
              <a:t>與</a:t>
            </a:r>
            <a:r>
              <a:rPr lang="zh-TW" altLang="en-US" b="1" dirty="0">
                <a:solidFill>
                  <a:srgbClr val="FF0000"/>
                </a:solidFill>
              </a:rPr>
              <a:t>永生</a:t>
            </a:r>
            <a:r>
              <a:rPr lang="en-US" altLang="zh-TW" dirty="0"/>
              <a:t>:</a:t>
            </a:r>
            <a:r>
              <a:rPr lang="zh-TW" altLang="en-US" dirty="0"/>
              <a:t>   第</a:t>
            </a:r>
            <a:r>
              <a:rPr lang="en-US" altLang="zh-TW" dirty="0"/>
              <a:t>4</a:t>
            </a:r>
            <a:r>
              <a:rPr lang="zh-TW" altLang="en-US" dirty="0"/>
              <a:t>章</a:t>
            </a:r>
            <a:r>
              <a:rPr lang="en-US" altLang="zh-TW" dirty="0"/>
              <a:t>4:10,   4:14</a:t>
            </a:r>
            <a:r>
              <a:rPr lang="zh-TW" altLang="en-US" dirty="0"/>
              <a:t> 和 第</a:t>
            </a:r>
            <a:r>
              <a:rPr lang="en-US" altLang="zh-TW" dirty="0"/>
              <a:t>7</a:t>
            </a:r>
            <a:r>
              <a:rPr lang="zh-TW" altLang="en-US" dirty="0"/>
              <a:t>章</a:t>
            </a:r>
            <a:r>
              <a:rPr lang="en-US" altLang="zh-TW" dirty="0"/>
              <a:t>  7:38,  7:39 </a:t>
            </a:r>
            <a:r>
              <a:rPr lang="zh-TW" altLang="en-US" dirty="0"/>
              <a:t> </a:t>
            </a:r>
            <a:endParaRPr lang="en-US" altLang="zh-TW" dirty="0"/>
          </a:p>
          <a:p>
            <a:pPr marL="0" indent="0">
              <a:buNone/>
            </a:pPr>
            <a:endParaRPr lang="en-US" altLang="zh-TW" dirty="0"/>
          </a:p>
          <a:p>
            <a:r>
              <a:rPr lang="zh-TW" altLang="en-US" dirty="0"/>
              <a:t>約翰福音</a:t>
            </a:r>
            <a:r>
              <a:rPr lang="en-US" sz="2200" dirty="0"/>
              <a:t>4:10</a:t>
            </a:r>
            <a:r>
              <a:rPr lang="en-US" dirty="0"/>
              <a:t> </a:t>
            </a:r>
            <a:r>
              <a:rPr lang="zh-TW" altLang="en-US" sz="2200" dirty="0"/>
              <a:t>（耶穌與撒馬利亞婦人談道</a:t>
            </a:r>
            <a:r>
              <a:rPr lang="en-US" altLang="zh-TW" sz="2200" dirty="0"/>
              <a:t>)</a:t>
            </a:r>
            <a:endParaRPr lang="en-US" sz="2200" dirty="0"/>
          </a:p>
          <a:p>
            <a:pPr marL="0" indent="0">
              <a:buNone/>
            </a:pPr>
            <a:r>
              <a:rPr lang="zh-TW" altLang="en-US" dirty="0"/>
              <a:t>      </a:t>
            </a:r>
            <a:r>
              <a:rPr lang="en-US" dirty="0"/>
              <a:t>"If you knew the </a:t>
            </a:r>
            <a:r>
              <a:rPr lang="en-US" b="1" dirty="0"/>
              <a:t>gift of God</a:t>
            </a:r>
            <a:r>
              <a:rPr lang="en-US" dirty="0"/>
              <a:t> and who it is that asks you for a drink, you would have</a:t>
            </a:r>
          </a:p>
          <a:p>
            <a:pPr marL="0" indent="0">
              <a:buNone/>
            </a:pPr>
            <a:r>
              <a:rPr lang="en-US" dirty="0"/>
              <a:t>      asked him and he would have given you</a:t>
            </a:r>
            <a:r>
              <a:rPr lang="en-US" b="1" dirty="0"/>
              <a:t> </a:t>
            </a:r>
            <a:r>
              <a:rPr lang="en-US" b="1" dirty="0">
                <a:solidFill>
                  <a:srgbClr val="FF0000"/>
                </a:solidFill>
              </a:rPr>
              <a:t>living wat</a:t>
            </a:r>
            <a:r>
              <a:rPr lang="en-US" b="1" dirty="0"/>
              <a:t>er (Holy spirit)</a:t>
            </a:r>
            <a:r>
              <a:rPr lang="en-US" dirty="0"/>
              <a:t>" </a:t>
            </a:r>
          </a:p>
          <a:p>
            <a:pPr marL="0" indent="0">
              <a:buNone/>
            </a:pPr>
            <a:r>
              <a:rPr lang="zh-TW" altLang="en-US" dirty="0"/>
              <a:t>      </a:t>
            </a:r>
            <a:endParaRPr lang="en-US" altLang="zh-TW" dirty="0"/>
          </a:p>
          <a:p>
            <a:pPr marL="0" indent="0">
              <a:buNone/>
            </a:pPr>
            <a:r>
              <a:rPr lang="zh-TW" altLang="en-US" dirty="0"/>
              <a:t>      耶穌回答她，說：「如果你明白神的</a:t>
            </a:r>
            <a:r>
              <a:rPr lang="zh-TW" altLang="en-US" b="1" dirty="0"/>
              <a:t>恩賜</a:t>
            </a:r>
            <a:r>
              <a:rPr lang="zh-TW" altLang="en-US" dirty="0"/>
              <a:t>，也知道是誰對你說</a:t>
            </a:r>
            <a:r>
              <a:rPr lang="en-US" altLang="zh-TW" dirty="0"/>
              <a:t>『</a:t>
            </a:r>
            <a:r>
              <a:rPr lang="zh-TW" altLang="en-US" dirty="0"/>
              <a:t>給我一點水</a:t>
            </a:r>
            <a:endParaRPr lang="en-US" altLang="zh-TW" dirty="0"/>
          </a:p>
          <a:p>
            <a:pPr marL="0" indent="0">
              <a:buNone/>
            </a:pPr>
            <a:r>
              <a:rPr lang="en-US" altLang="zh-TW" dirty="0"/>
              <a:t>      </a:t>
            </a:r>
            <a:r>
              <a:rPr lang="zh-TW" altLang="en-US" dirty="0"/>
              <a:t>喝</a:t>
            </a:r>
            <a:r>
              <a:rPr lang="en-US" altLang="zh-TW" dirty="0"/>
              <a:t>』</a:t>
            </a:r>
            <a:r>
              <a:rPr lang="zh-TW" altLang="en-US" dirty="0"/>
              <a:t>，你早就求他了，他也把</a:t>
            </a:r>
            <a:r>
              <a:rPr lang="zh-TW" altLang="en-US" b="1" dirty="0">
                <a:solidFill>
                  <a:srgbClr val="FF0000"/>
                </a:solidFill>
              </a:rPr>
              <a:t>活水</a:t>
            </a:r>
            <a:r>
              <a:rPr lang="en-US" b="1" dirty="0">
                <a:solidFill>
                  <a:srgbClr val="FF0000"/>
                </a:solidFill>
              </a:rPr>
              <a:t> </a:t>
            </a:r>
            <a:r>
              <a:rPr lang="en-US" b="1" dirty="0"/>
              <a:t>(</a:t>
            </a:r>
            <a:r>
              <a:rPr lang="zh-TW" altLang="en-US" b="1" dirty="0"/>
              <a:t>聖靈</a:t>
            </a:r>
            <a:r>
              <a:rPr lang="en-US" b="1" dirty="0"/>
              <a:t>) </a:t>
            </a:r>
            <a:r>
              <a:rPr lang="zh-TW" altLang="en-US" dirty="0"/>
              <a:t>給你了。」</a:t>
            </a:r>
            <a:endParaRPr lang="en-US" altLang="zh-TW" dirty="0"/>
          </a:p>
          <a:p>
            <a:pPr marL="0" indent="0">
              <a:buNone/>
            </a:pPr>
            <a:endParaRPr lang="en-US" dirty="0"/>
          </a:p>
          <a:p>
            <a:r>
              <a:rPr lang="zh-TW" altLang="en-US" dirty="0"/>
              <a:t>約翰福音</a:t>
            </a:r>
            <a:r>
              <a:rPr lang="en-US" dirty="0"/>
              <a:t> </a:t>
            </a:r>
            <a:r>
              <a:rPr lang="en-US" sz="2200" dirty="0"/>
              <a:t>4:14</a:t>
            </a:r>
            <a:r>
              <a:rPr lang="zh-TW" altLang="en-US" sz="2200" dirty="0"/>
              <a:t>（耶穌與撒馬利亞婦人談道</a:t>
            </a:r>
            <a:r>
              <a:rPr lang="en-US" altLang="zh-TW" sz="2200" dirty="0"/>
              <a:t>)</a:t>
            </a:r>
          </a:p>
          <a:p>
            <a:pPr marL="0" indent="0">
              <a:buNone/>
            </a:pPr>
            <a:r>
              <a:rPr lang="zh-TW" altLang="en-US" dirty="0"/>
              <a:t>      </a:t>
            </a:r>
            <a:r>
              <a:rPr lang="en-US" dirty="0"/>
              <a:t>but whosoever </a:t>
            </a:r>
            <a:r>
              <a:rPr lang="en-US" dirty="0" err="1"/>
              <a:t>drinketh</a:t>
            </a:r>
            <a:r>
              <a:rPr lang="en-US" dirty="0"/>
              <a:t> of the </a:t>
            </a:r>
            <a:r>
              <a:rPr lang="en-US" b="1" dirty="0"/>
              <a:t>water that I shall give him</a:t>
            </a:r>
            <a:r>
              <a:rPr lang="en-US" dirty="0"/>
              <a:t> shall never thirst; but the </a:t>
            </a:r>
          </a:p>
          <a:p>
            <a:pPr marL="0" indent="0">
              <a:buNone/>
            </a:pPr>
            <a:r>
              <a:rPr lang="en-US" dirty="0"/>
              <a:t>      water that I shall give him shall become in him a well of water springing up unto </a:t>
            </a:r>
          </a:p>
          <a:p>
            <a:pPr marL="0" indent="0">
              <a:buNone/>
            </a:pPr>
            <a:r>
              <a:rPr lang="en-US" b="1" dirty="0"/>
              <a:t>      eternal life</a:t>
            </a:r>
            <a:r>
              <a:rPr lang="en-US" dirty="0"/>
              <a:t>.</a:t>
            </a:r>
          </a:p>
          <a:p>
            <a:pPr marL="0" indent="0">
              <a:buNone/>
            </a:pPr>
            <a:r>
              <a:rPr lang="zh-TW" altLang="en-US" dirty="0"/>
              <a:t>      </a:t>
            </a:r>
            <a:endParaRPr lang="en-US" altLang="zh-TW" dirty="0"/>
          </a:p>
          <a:p>
            <a:pPr marL="0" indent="0">
              <a:buNone/>
            </a:pPr>
            <a:r>
              <a:rPr lang="zh-TW" altLang="en-US" dirty="0"/>
              <a:t>      人若</a:t>
            </a:r>
            <a:r>
              <a:rPr lang="zh-TW" altLang="en-US" b="1" dirty="0"/>
              <a:t>喝</a:t>
            </a:r>
            <a:r>
              <a:rPr lang="zh-TW" altLang="en-US" b="1" dirty="0">
                <a:solidFill>
                  <a:srgbClr val="FF0000"/>
                </a:solidFill>
              </a:rPr>
              <a:t>我 </a:t>
            </a:r>
            <a:r>
              <a:rPr lang="en-US" altLang="zh-TW" b="1" dirty="0">
                <a:solidFill>
                  <a:srgbClr val="FF0000"/>
                </a:solidFill>
              </a:rPr>
              <a:t>(</a:t>
            </a:r>
            <a:r>
              <a:rPr lang="zh-TW" altLang="en-US" b="1" dirty="0">
                <a:solidFill>
                  <a:srgbClr val="FF0000"/>
                </a:solidFill>
              </a:rPr>
              <a:t>耶穌</a:t>
            </a:r>
            <a:r>
              <a:rPr lang="en-US" altLang="zh-TW" b="1" dirty="0">
                <a:solidFill>
                  <a:srgbClr val="FF0000"/>
                </a:solidFill>
              </a:rPr>
              <a:t>) </a:t>
            </a:r>
            <a:r>
              <a:rPr lang="zh-TW" altLang="en-US" b="1" dirty="0"/>
              <a:t>所賜的水</a:t>
            </a:r>
            <a:r>
              <a:rPr lang="zh-TW" altLang="en-US" dirty="0"/>
              <a:t>，就永遠不</a:t>
            </a:r>
            <a:r>
              <a:rPr lang="zh-TW" altLang="en-US" dirty="0">
                <a:solidFill>
                  <a:srgbClr val="FF0000"/>
                </a:solidFill>
              </a:rPr>
              <a:t>渴</a:t>
            </a:r>
            <a:r>
              <a:rPr lang="zh-TW" altLang="en-US" dirty="0"/>
              <a:t>。</a:t>
            </a:r>
            <a:r>
              <a:rPr lang="zh-TW" altLang="en-US" dirty="0">
                <a:solidFill>
                  <a:srgbClr val="FF0000"/>
                </a:solidFill>
              </a:rPr>
              <a:t>我</a:t>
            </a:r>
            <a:r>
              <a:rPr lang="zh-TW" altLang="en-US" dirty="0"/>
              <a:t>所賜的水要在他裡頭成為</a:t>
            </a:r>
            <a:r>
              <a:rPr lang="zh-TW" altLang="en-US" b="1" dirty="0"/>
              <a:t>泉源</a:t>
            </a:r>
            <a:r>
              <a:rPr lang="zh-TW" altLang="en-US" dirty="0"/>
              <a:t>，</a:t>
            </a:r>
            <a:endParaRPr lang="en-US" altLang="zh-TW" dirty="0"/>
          </a:p>
          <a:p>
            <a:pPr marL="0" indent="0">
              <a:buNone/>
            </a:pPr>
            <a:r>
              <a:rPr lang="en-US" altLang="zh-TW" dirty="0"/>
              <a:t>      </a:t>
            </a:r>
            <a:r>
              <a:rPr lang="zh-TW" altLang="en-US" dirty="0"/>
              <a:t>直湧到</a:t>
            </a:r>
            <a:r>
              <a:rPr lang="zh-TW" altLang="en-US" dirty="0">
                <a:solidFill>
                  <a:srgbClr val="FF0000"/>
                </a:solidFill>
              </a:rPr>
              <a:t>永生</a:t>
            </a:r>
            <a:r>
              <a:rPr lang="zh-TW" altLang="en-US" dirty="0"/>
              <a:t>。</a:t>
            </a:r>
            <a:r>
              <a:rPr lang="en-US" altLang="zh-TW" dirty="0"/>
              <a:t> </a:t>
            </a:r>
            <a:endParaRPr lang="en-US" dirty="0"/>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12</a:t>
            </a:fld>
            <a:endParaRPr lang="en-US"/>
          </a:p>
        </p:txBody>
      </p:sp>
    </p:spTree>
    <p:extLst>
      <p:ext uri="{BB962C8B-B14F-4D97-AF65-F5344CB8AC3E}">
        <p14:creationId xmlns:p14="http://schemas.microsoft.com/office/powerpoint/2010/main" val="2363105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a:bodyPr>
          <a:lstStyle/>
          <a:p>
            <a:r>
              <a:rPr lang="zh-TW" altLang="en-US" sz="2400" dirty="0"/>
              <a:t>約翰福音</a:t>
            </a:r>
            <a:r>
              <a:rPr lang="en-US" sz="2400" dirty="0"/>
              <a:t> 7</a:t>
            </a:r>
            <a:r>
              <a:rPr lang="zh-TW" altLang="en-US" sz="2400" dirty="0"/>
              <a:t>章 </a:t>
            </a:r>
            <a:r>
              <a:rPr lang="en-US" sz="1400" dirty="0"/>
              <a:t>38 39   (</a:t>
            </a:r>
            <a:r>
              <a:rPr lang="zh-TW" altLang="en-US" sz="1400" dirty="0"/>
              <a:t>耶穌是基督嗎</a:t>
            </a:r>
            <a:r>
              <a:rPr lang="en-US" sz="1400" dirty="0"/>
              <a:t>?  </a:t>
            </a:r>
            <a:r>
              <a:rPr lang="zh-TW" altLang="en-US" sz="1400" dirty="0"/>
              <a:t>渴者當來就耶穌)</a:t>
            </a:r>
            <a:endParaRPr lang="en-US" altLang="zh-TW" sz="1400" dirty="0"/>
          </a:p>
          <a:p>
            <a:pPr marL="0" indent="0">
              <a:buNone/>
            </a:pPr>
            <a:r>
              <a:rPr lang="en-US" sz="2400" dirty="0"/>
              <a:t> </a:t>
            </a:r>
            <a:r>
              <a:rPr lang="en-US" altLang="zh-TW" sz="1200" dirty="0"/>
              <a:t>38</a:t>
            </a:r>
            <a:r>
              <a:rPr lang="en-US" sz="2400" dirty="0"/>
              <a:t>Whoever believes in Me, as the Scripture has said: ‘Streams of </a:t>
            </a:r>
            <a:r>
              <a:rPr lang="en-US" sz="2400" b="1" dirty="0">
                <a:solidFill>
                  <a:srgbClr val="FF0000"/>
                </a:solidFill>
              </a:rPr>
              <a:t>living water </a:t>
            </a:r>
            <a:r>
              <a:rPr lang="en-US" sz="2400" dirty="0"/>
              <a:t>will flow from within him.’  </a:t>
            </a:r>
            <a:r>
              <a:rPr lang="en-US" sz="1400" dirty="0"/>
              <a:t>39</a:t>
            </a:r>
            <a:r>
              <a:rPr lang="en-US" sz="2400" dirty="0"/>
              <a:t>By this he meant the Spirit, whom those who believed in him were later to receive. Up to that time the Spirit had not been given, since Jesus had not yet been </a:t>
            </a:r>
            <a:r>
              <a:rPr lang="en-US" sz="2400" dirty="0">
                <a:solidFill>
                  <a:srgbClr val="FF0000"/>
                </a:solidFill>
              </a:rPr>
              <a:t>glorified</a:t>
            </a:r>
            <a:r>
              <a:rPr lang="en-US" sz="2400" dirty="0"/>
              <a:t>.</a:t>
            </a:r>
          </a:p>
          <a:p>
            <a:pPr marL="0" indent="0">
              <a:buNone/>
            </a:pPr>
            <a:endParaRPr lang="en-US" altLang="zh-TW" sz="2400" dirty="0"/>
          </a:p>
          <a:p>
            <a:pPr marL="0" indent="0">
              <a:buNone/>
            </a:pPr>
            <a:r>
              <a:rPr lang="zh-TW" altLang="en-US" sz="2400" dirty="0"/>
              <a:t>       </a:t>
            </a:r>
            <a:r>
              <a:rPr lang="en-US" sz="1400" dirty="0"/>
              <a:t>38</a:t>
            </a:r>
            <a:r>
              <a:rPr lang="zh-TW" altLang="en-US" sz="2400" dirty="0"/>
              <a:t>信我的人就如經上所說，「從他腹中要流出</a:t>
            </a:r>
            <a:r>
              <a:rPr lang="zh-TW" altLang="en-US" sz="2400" dirty="0">
                <a:solidFill>
                  <a:srgbClr val="FF0000"/>
                </a:solidFill>
              </a:rPr>
              <a:t>活水</a:t>
            </a:r>
            <a:r>
              <a:rPr lang="zh-TW" altLang="en-US" sz="2400" dirty="0"/>
              <a:t>的 江河來。」</a:t>
            </a:r>
            <a:r>
              <a:rPr lang="en-US" sz="2400" dirty="0"/>
              <a:t> </a:t>
            </a:r>
            <a:r>
              <a:rPr lang="en-US" sz="1400" dirty="0"/>
              <a:t>39</a:t>
            </a:r>
            <a:r>
              <a:rPr lang="zh-TW" altLang="en-US" sz="2400" dirty="0"/>
              <a:t>耶穌這話是指著</a:t>
            </a:r>
            <a:r>
              <a:rPr lang="zh-TW" altLang="en-US" sz="2400" b="1" dirty="0">
                <a:solidFill>
                  <a:srgbClr val="FF0000"/>
                </a:solidFill>
              </a:rPr>
              <a:t>信他之人</a:t>
            </a:r>
            <a:r>
              <a:rPr lang="zh-TW" altLang="en-US" sz="2400" dirty="0"/>
              <a:t>要</a:t>
            </a:r>
            <a:r>
              <a:rPr lang="zh-TW" altLang="en-US" sz="2400" b="1" dirty="0">
                <a:solidFill>
                  <a:srgbClr val="FF0000"/>
                </a:solidFill>
              </a:rPr>
              <a:t>受聖靈</a:t>
            </a:r>
            <a:r>
              <a:rPr lang="zh-TW" altLang="en-US" sz="2400" dirty="0"/>
              <a:t>說的。那時還沒有賜下</a:t>
            </a:r>
            <a:r>
              <a:rPr lang="zh-TW" altLang="en-US" sz="2400" b="1" dirty="0"/>
              <a:t>聖靈</a:t>
            </a:r>
            <a:r>
              <a:rPr lang="zh-TW" altLang="en-US" sz="2400" dirty="0"/>
              <a:t>來，因為耶穌尚未得著</a:t>
            </a:r>
            <a:r>
              <a:rPr lang="zh-TW" altLang="en-US" sz="2400" dirty="0">
                <a:solidFill>
                  <a:srgbClr val="FF0000"/>
                </a:solidFill>
              </a:rPr>
              <a:t>榮耀</a:t>
            </a:r>
            <a:r>
              <a:rPr lang="en-US" sz="2400" dirty="0">
                <a:solidFill>
                  <a:srgbClr val="FF0000"/>
                </a:solidFill>
              </a:rPr>
              <a:t> </a:t>
            </a:r>
            <a:r>
              <a:rPr lang="en-US" sz="1400" dirty="0">
                <a:solidFill>
                  <a:srgbClr val="FF0000"/>
                </a:solidFill>
              </a:rPr>
              <a:t>(</a:t>
            </a:r>
            <a:r>
              <a:rPr lang="zh-TW" altLang="en-US" sz="1400" dirty="0">
                <a:solidFill>
                  <a:srgbClr val="FF0000"/>
                </a:solidFill>
              </a:rPr>
              <a:t>上十字架</a:t>
            </a:r>
            <a:r>
              <a:rPr lang="en-US" sz="1400" dirty="0">
                <a:solidFill>
                  <a:srgbClr val="FF0000"/>
                </a:solidFill>
              </a:rPr>
              <a:t>)</a:t>
            </a:r>
            <a:r>
              <a:rPr lang="zh-TW" altLang="en-US" sz="2400" dirty="0"/>
              <a:t>。</a:t>
            </a:r>
            <a:endParaRPr lang="en-US" sz="2400" dirty="0"/>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13</a:t>
            </a:fld>
            <a:endParaRPr lang="en-US"/>
          </a:p>
        </p:txBody>
      </p:sp>
    </p:spTree>
    <p:extLst>
      <p:ext uri="{BB962C8B-B14F-4D97-AF65-F5344CB8AC3E}">
        <p14:creationId xmlns:p14="http://schemas.microsoft.com/office/powerpoint/2010/main" val="3772998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fontScale="40000" lnSpcReduction="20000"/>
          </a:bodyPr>
          <a:lstStyle/>
          <a:p>
            <a:pPr marL="0" marR="0" indent="0">
              <a:lnSpc>
                <a:spcPct val="115000"/>
              </a:lnSpc>
              <a:spcBef>
                <a:spcPts val="0"/>
              </a:spcBef>
              <a:spcAft>
                <a:spcPts val="1000"/>
              </a:spcAft>
              <a:buNone/>
            </a:pPr>
            <a:r>
              <a:rPr lang="zh-TW" altLang="en-US" b="1" dirty="0">
                <a:ea typeface="PMingLiU"/>
                <a:cs typeface="Times New Roman"/>
              </a:rPr>
              <a:t>         啟示錄中的生命水 </a:t>
            </a:r>
            <a:r>
              <a:rPr lang="en-US" altLang="zh-TW" b="1" dirty="0">
                <a:ea typeface="PMingLiU"/>
                <a:cs typeface="Times New Roman"/>
              </a:rPr>
              <a:t>(</a:t>
            </a:r>
            <a:r>
              <a:rPr lang="zh-TW" altLang="en-US" b="1" dirty="0">
                <a:ea typeface="PMingLiU"/>
                <a:cs typeface="Times New Roman"/>
              </a:rPr>
              <a:t>活水</a:t>
            </a:r>
            <a:r>
              <a:rPr lang="en-US" altLang="zh-TW" b="1" dirty="0">
                <a:ea typeface="PMingLiU"/>
                <a:cs typeface="Times New Roman"/>
              </a:rPr>
              <a:t>)</a:t>
            </a:r>
          </a:p>
          <a:p>
            <a:pPr>
              <a:lnSpc>
                <a:spcPct val="115000"/>
              </a:lnSpc>
              <a:spcBef>
                <a:spcPts val="0"/>
              </a:spcBef>
              <a:spcAft>
                <a:spcPts val="1000"/>
              </a:spcAft>
            </a:pPr>
            <a:r>
              <a:rPr lang="zh-TW" altLang="en-US" b="1" dirty="0">
                <a:ea typeface="PMingLiU"/>
                <a:cs typeface="Times New Roman"/>
              </a:rPr>
              <a:t>啟示錄 </a:t>
            </a:r>
            <a:r>
              <a:rPr lang="en-US" sz="2200" dirty="0">
                <a:ea typeface="PMingLiU"/>
                <a:cs typeface="Times New Roman"/>
              </a:rPr>
              <a:t>21</a:t>
            </a:r>
            <a:r>
              <a:rPr lang="zh-TW" altLang="en-US" sz="2200" dirty="0">
                <a:ea typeface="PMingLiU"/>
                <a:cs typeface="Times New Roman"/>
              </a:rPr>
              <a:t>：</a:t>
            </a:r>
            <a:r>
              <a:rPr lang="en-US" sz="2200" dirty="0">
                <a:ea typeface="PMingLiU"/>
                <a:cs typeface="Times New Roman"/>
              </a:rPr>
              <a:t>6</a:t>
            </a:r>
            <a:r>
              <a:rPr lang="zh-TW" altLang="en-US" sz="2200" dirty="0">
                <a:ea typeface="PMingLiU"/>
                <a:cs typeface="Times New Roman"/>
              </a:rPr>
              <a:t> </a:t>
            </a:r>
            <a:r>
              <a:rPr lang="zh-TW" altLang="en-US" sz="2100" dirty="0">
                <a:ea typeface="PMingLiU"/>
                <a:cs typeface="Times New Roman"/>
              </a:rPr>
              <a:t> </a:t>
            </a:r>
            <a:r>
              <a:rPr lang="en-US" altLang="zh-TW" sz="2100" dirty="0">
                <a:ea typeface="PMingLiU"/>
                <a:cs typeface="Times New Roman"/>
              </a:rPr>
              <a:t>(</a:t>
            </a:r>
            <a:r>
              <a:rPr lang="zh-TW" altLang="en-US" sz="2100" dirty="0">
                <a:ea typeface="PMingLiU"/>
                <a:cs typeface="Times New Roman"/>
              </a:rPr>
              <a:t>主必將生命泉源的水</a:t>
            </a:r>
            <a:r>
              <a:rPr lang="en-US" altLang="zh-TW" sz="2100" dirty="0">
                <a:ea typeface="PMingLiU"/>
                <a:cs typeface="Times New Roman"/>
              </a:rPr>
              <a:t>,</a:t>
            </a:r>
            <a:r>
              <a:rPr lang="zh-TW" altLang="en-US" sz="2100" dirty="0">
                <a:ea typeface="PMingLiU"/>
                <a:cs typeface="Times New Roman"/>
              </a:rPr>
              <a:t>白白賜給口渴的人喝</a:t>
            </a:r>
            <a:r>
              <a:rPr lang="en-US" altLang="zh-TW" sz="2100" dirty="0">
                <a:ea typeface="PMingLiU"/>
                <a:cs typeface="Times New Roman"/>
              </a:rPr>
              <a:t>)</a:t>
            </a:r>
            <a:endParaRPr lang="en-US" sz="2100" dirty="0">
              <a:ea typeface="PMingLiU"/>
              <a:cs typeface="Times New Roman"/>
            </a:endParaRPr>
          </a:p>
          <a:p>
            <a:pPr marL="0" marR="0" indent="0">
              <a:lnSpc>
                <a:spcPct val="115000"/>
              </a:lnSpc>
              <a:spcBef>
                <a:spcPts val="0"/>
              </a:spcBef>
              <a:spcAft>
                <a:spcPts val="1000"/>
              </a:spcAft>
              <a:buNone/>
            </a:pPr>
            <a:r>
              <a:rPr lang="zh-TW" altLang="en-US" dirty="0">
                <a:ea typeface="PMingLiU"/>
                <a:cs typeface="Times New Roman"/>
              </a:rPr>
              <a:t>         </a:t>
            </a:r>
            <a:r>
              <a:rPr lang="en-US" dirty="0">
                <a:ea typeface="PMingLiU"/>
                <a:cs typeface="Times New Roman"/>
              </a:rPr>
              <a:t>And he said unto me, They are come to pass. I am the </a:t>
            </a:r>
            <a:r>
              <a:rPr lang="en-US" b="1" dirty="0">
                <a:ea typeface="PMingLiU"/>
                <a:cs typeface="Times New Roman"/>
              </a:rPr>
              <a:t>Alpha and the</a:t>
            </a:r>
            <a:r>
              <a:rPr lang="zh-TW" altLang="en-US" b="1" dirty="0">
                <a:ea typeface="PMingLiU"/>
                <a:cs typeface="Times New Roman"/>
              </a:rPr>
              <a:t> </a:t>
            </a:r>
            <a:r>
              <a:rPr lang="en-US" b="1" dirty="0">
                <a:ea typeface="PMingLiU"/>
                <a:cs typeface="Times New Roman"/>
              </a:rPr>
              <a:t>Omega</a:t>
            </a:r>
            <a:r>
              <a:rPr lang="en-US" dirty="0">
                <a:ea typeface="PMingLiU"/>
                <a:cs typeface="Times New Roman"/>
              </a:rPr>
              <a:t>, the beginning and the</a:t>
            </a:r>
          </a:p>
          <a:p>
            <a:pPr marL="0" marR="0" indent="0">
              <a:lnSpc>
                <a:spcPct val="115000"/>
              </a:lnSpc>
              <a:spcBef>
                <a:spcPts val="0"/>
              </a:spcBef>
              <a:spcAft>
                <a:spcPts val="1000"/>
              </a:spcAft>
              <a:buNone/>
            </a:pPr>
            <a:r>
              <a:rPr lang="zh-TW" altLang="en-US" dirty="0">
                <a:ea typeface="PMingLiU"/>
                <a:cs typeface="Times New Roman"/>
              </a:rPr>
              <a:t>     </a:t>
            </a:r>
            <a:r>
              <a:rPr lang="en-US" dirty="0">
                <a:ea typeface="PMingLiU"/>
                <a:cs typeface="Times New Roman"/>
              </a:rPr>
              <a:t> </a:t>
            </a:r>
            <a:r>
              <a:rPr lang="zh-TW" altLang="en-US" dirty="0">
                <a:ea typeface="PMingLiU"/>
                <a:cs typeface="Times New Roman"/>
              </a:rPr>
              <a:t>   </a:t>
            </a:r>
            <a:r>
              <a:rPr lang="en-US" dirty="0">
                <a:ea typeface="PMingLiU"/>
                <a:cs typeface="Times New Roman"/>
              </a:rPr>
              <a:t>end. I will give unto him that is athirst of the fountain of the </a:t>
            </a:r>
            <a:r>
              <a:rPr lang="en-US" b="1" dirty="0">
                <a:solidFill>
                  <a:srgbClr val="FF0000"/>
                </a:solidFill>
                <a:ea typeface="PMingLiU"/>
                <a:cs typeface="Times New Roman"/>
              </a:rPr>
              <a:t>water of life</a:t>
            </a:r>
            <a:r>
              <a:rPr lang="en-US" dirty="0">
                <a:solidFill>
                  <a:srgbClr val="FF0000"/>
                </a:solidFill>
                <a:ea typeface="PMingLiU"/>
                <a:cs typeface="Times New Roman"/>
              </a:rPr>
              <a:t> </a:t>
            </a:r>
            <a:r>
              <a:rPr lang="en-US" dirty="0">
                <a:ea typeface="PMingLiU"/>
                <a:cs typeface="Times New Roman"/>
              </a:rPr>
              <a:t>freely.</a:t>
            </a:r>
            <a:endParaRPr lang="en-US" sz="2800" dirty="0">
              <a:ea typeface="PMingLiU"/>
              <a:cs typeface="Times New Roman"/>
            </a:endParaRPr>
          </a:p>
          <a:p>
            <a:pPr marL="0" marR="0" indent="0">
              <a:lnSpc>
                <a:spcPct val="115000"/>
              </a:lnSpc>
              <a:spcBef>
                <a:spcPts val="0"/>
              </a:spcBef>
              <a:spcAft>
                <a:spcPts val="1000"/>
              </a:spcAft>
              <a:buNone/>
            </a:pPr>
            <a:r>
              <a:rPr lang="zh-TW" altLang="en-US" dirty="0">
                <a:ea typeface="PMingLiU"/>
                <a:cs typeface="Times New Roman"/>
              </a:rPr>
              <a:t>         </a:t>
            </a:r>
            <a:r>
              <a:rPr lang="zh-TW" altLang="en-US" sz="2900" dirty="0">
                <a:ea typeface="PMingLiU"/>
                <a:cs typeface="Times New Roman"/>
              </a:rPr>
              <a:t>他又對我說：「成了！我就是</a:t>
            </a:r>
            <a:r>
              <a:rPr lang="en-US" altLang="zh-TW" sz="2900" dirty="0">
                <a:ea typeface="PMingLiU"/>
                <a:cs typeface="Times New Roman"/>
              </a:rPr>
              <a:t>『</a:t>
            </a:r>
            <a:r>
              <a:rPr lang="zh-TW" altLang="en-US" sz="2900" dirty="0">
                <a:ea typeface="PMingLiU"/>
                <a:cs typeface="Times New Roman"/>
              </a:rPr>
              <a:t>阿爾法</a:t>
            </a:r>
            <a:r>
              <a:rPr lang="en-US" altLang="zh-TW" sz="2900" dirty="0">
                <a:ea typeface="PMingLiU"/>
                <a:cs typeface="Times New Roman"/>
              </a:rPr>
              <a:t>』</a:t>
            </a:r>
            <a:r>
              <a:rPr lang="zh-TW" altLang="en-US" sz="2900" dirty="0">
                <a:ea typeface="PMingLiU"/>
                <a:cs typeface="Times New Roman"/>
              </a:rPr>
              <a:t>，也是</a:t>
            </a:r>
            <a:r>
              <a:rPr lang="en-US" altLang="zh-TW" sz="2900" dirty="0">
                <a:ea typeface="PMingLiU"/>
                <a:cs typeface="Times New Roman"/>
              </a:rPr>
              <a:t>『</a:t>
            </a:r>
            <a:r>
              <a:rPr lang="zh-TW" altLang="en-US" sz="2900" dirty="0">
                <a:ea typeface="PMingLiU"/>
                <a:cs typeface="Times New Roman"/>
              </a:rPr>
              <a:t>歐米伽</a:t>
            </a:r>
            <a:r>
              <a:rPr lang="en-US" altLang="zh-TW" sz="2900" dirty="0">
                <a:ea typeface="PMingLiU"/>
                <a:cs typeface="Times New Roman"/>
              </a:rPr>
              <a:t>』</a:t>
            </a:r>
            <a:r>
              <a:rPr lang="zh-TW" altLang="en-US" sz="2900" dirty="0">
                <a:ea typeface="PMingLiU"/>
                <a:cs typeface="Times New Roman"/>
              </a:rPr>
              <a:t>；是開始， 也是終結。我將要從</a:t>
            </a:r>
            <a:r>
              <a:rPr lang="zh-TW" altLang="en-US" sz="2900" b="1" dirty="0">
                <a:solidFill>
                  <a:srgbClr val="FF0000"/>
                </a:solidFill>
                <a:ea typeface="PMingLiU"/>
                <a:cs typeface="Times New Roman"/>
              </a:rPr>
              <a:t>生命</a:t>
            </a:r>
            <a:endParaRPr lang="en-US" altLang="zh-TW" sz="2900" b="1" dirty="0">
              <a:solidFill>
                <a:srgbClr val="FF0000"/>
              </a:solidFill>
              <a:ea typeface="PMingLiU"/>
              <a:cs typeface="Times New Roman"/>
            </a:endParaRPr>
          </a:p>
          <a:p>
            <a:pPr marL="0" marR="0" indent="0">
              <a:lnSpc>
                <a:spcPct val="115000"/>
              </a:lnSpc>
              <a:spcBef>
                <a:spcPts val="0"/>
              </a:spcBef>
              <a:spcAft>
                <a:spcPts val="1000"/>
              </a:spcAft>
              <a:buNone/>
            </a:pPr>
            <a:r>
              <a:rPr lang="en-US" altLang="zh-TW" sz="2900" b="1" dirty="0">
                <a:solidFill>
                  <a:srgbClr val="FF0000"/>
                </a:solidFill>
                <a:ea typeface="PMingLiU"/>
                <a:cs typeface="Times New Roman"/>
              </a:rPr>
              <a:t>         </a:t>
            </a:r>
            <a:r>
              <a:rPr lang="zh-TW" altLang="en-US" sz="2900" b="1" dirty="0">
                <a:solidFill>
                  <a:srgbClr val="FF0000"/>
                </a:solidFill>
                <a:ea typeface="PMingLiU"/>
                <a:cs typeface="Times New Roman"/>
              </a:rPr>
              <a:t>水</a:t>
            </a:r>
            <a:r>
              <a:rPr lang="zh-TW" altLang="en-US" sz="2900" dirty="0">
                <a:ea typeface="PMingLiU"/>
                <a:cs typeface="Times New Roman"/>
              </a:rPr>
              <a:t>的泉源把水</a:t>
            </a:r>
            <a:r>
              <a:rPr lang="zh-TW" altLang="en-US" sz="2900" b="1" dirty="0">
                <a:solidFill>
                  <a:srgbClr val="FF0000"/>
                </a:solidFill>
                <a:ea typeface="PMingLiU"/>
                <a:cs typeface="Times New Roman"/>
              </a:rPr>
              <a:t>無償地賜給乾渴的人</a:t>
            </a:r>
            <a:r>
              <a:rPr lang="zh-TW" altLang="en-US" sz="2900" dirty="0">
                <a:ea typeface="PMingLiU"/>
                <a:cs typeface="Times New Roman"/>
              </a:rPr>
              <a:t>。</a:t>
            </a:r>
            <a:r>
              <a:rPr lang="en-US" altLang="zh-TW" sz="2900" dirty="0">
                <a:ea typeface="PMingLiU"/>
                <a:cs typeface="Times New Roman"/>
              </a:rPr>
              <a:t>(</a:t>
            </a:r>
            <a:r>
              <a:rPr lang="zh-TW" altLang="en-US" sz="2900" dirty="0">
                <a:ea typeface="PMingLiU"/>
                <a:cs typeface="Times New Roman"/>
              </a:rPr>
              <a:t> </a:t>
            </a:r>
            <a:r>
              <a:rPr lang="zh-TW" altLang="en-US" sz="2300" b="1" dirty="0">
                <a:ea typeface="PMingLiU"/>
                <a:cs typeface="Times New Roman"/>
              </a:rPr>
              <a:t>出</a:t>
            </a:r>
            <a:r>
              <a:rPr lang="en-US" altLang="zh-TW" sz="2300" dirty="0">
                <a:ea typeface="PMingLiU"/>
                <a:cs typeface="Times New Roman"/>
              </a:rPr>
              <a:t>14</a:t>
            </a:r>
            <a:r>
              <a:rPr lang="zh-TW" altLang="en-US" sz="2300" dirty="0">
                <a:ea typeface="PMingLiU"/>
                <a:cs typeface="Times New Roman"/>
              </a:rPr>
              <a:t>  </a:t>
            </a:r>
            <a:r>
              <a:rPr lang="en-US" altLang="zh-TW" sz="4000" dirty="0">
                <a:ea typeface="PMingLiU"/>
                <a:cs typeface="Times New Roman"/>
              </a:rPr>
              <a:t>I</a:t>
            </a:r>
            <a:r>
              <a:rPr lang="zh-TW" altLang="en-US" sz="4000" dirty="0">
                <a:ea typeface="PMingLiU"/>
                <a:cs typeface="Times New Roman"/>
              </a:rPr>
              <a:t> </a:t>
            </a:r>
            <a:r>
              <a:rPr lang="en-US" altLang="zh-TW" sz="4000" dirty="0">
                <a:ea typeface="PMingLiU"/>
                <a:cs typeface="Times New Roman"/>
              </a:rPr>
              <a:t>am who I am.  </a:t>
            </a:r>
            <a:r>
              <a:rPr lang="zh-TW" altLang="en-US" sz="2900" dirty="0">
                <a:ea typeface="PMingLiU"/>
                <a:cs typeface="Times New Roman"/>
              </a:rPr>
              <a:t>我是</a:t>
            </a:r>
            <a:r>
              <a:rPr lang="zh-TW" altLang="en-US" sz="2900" b="1" dirty="0">
                <a:ea typeface="PMingLiU"/>
                <a:cs typeface="Times New Roman"/>
              </a:rPr>
              <a:t>創始成終的主宰</a:t>
            </a:r>
            <a:r>
              <a:rPr lang="en-US" altLang="zh-TW" sz="2900" dirty="0">
                <a:ea typeface="PMingLiU"/>
                <a:cs typeface="Times New Roman"/>
              </a:rPr>
              <a:t>)</a:t>
            </a:r>
          </a:p>
          <a:p>
            <a:pPr marL="0" marR="0" indent="0">
              <a:lnSpc>
                <a:spcPct val="115000"/>
              </a:lnSpc>
              <a:spcBef>
                <a:spcPts val="0"/>
              </a:spcBef>
              <a:spcAft>
                <a:spcPts val="1000"/>
              </a:spcAft>
              <a:buNone/>
            </a:pPr>
            <a:endParaRPr lang="en-US" sz="2800" dirty="0">
              <a:ea typeface="PMingLiU"/>
              <a:cs typeface="Times New Roman"/>
            </a:endParaRPr>
          </a:p>
          <a:p>
            <a:pPr marL="0" marR="0">
              <a:lnSpc>
                <a:spcPct val="115000"/>
              </a:lnSpc>
              <a:spcBef>
                <a:spcPts val="0"/>
              </a:spcBef>
              <a:spcAft>
                <a:spcPts val="1000"/>
              </a:spcAft>
            </a:pPr>
            <a:r>
              <a:rPr lang="zh-TW" altLang="en-US" b="1" dirty="0">
                <a:ea typeface="PMingLiU"/>
                <a:cs typeface="Times New Roman"/>
              </a:rPr>
              <a:t>啟示錄</a:t>
            </a:r>
            <a:r>
              <a:rPr lang="en-US" b="1" dirty="0">
                <a:ea typeface="PMingLiU"/>
                <a:cs typeface="Times New Roman"/>
              </a:rPr>
              <a:t> </a:t>
            </a:r>
            <a:r>
              <a:rPr lang="en-US" sz="2200" dirty="0">
                <a:ea typeface="PMingLiU"/>
                <a:cs typeface="Times New Roman"/>
              </a:rPr>
              <a:t>22</a:t>
            </a:r>
            <a:r>
              <a:rPr lang="zh-TW" altLang="en-US" sz="2200" dirty="0">
                <a:ea typeface="PMingLiU"/>
                <a:cs typeface="Times New Roman"/>
              </a:rPr>
              <a:t>：</a:t>
            </a:r>
            <a:r>
              <a:rPr lang="en-US" sz="2200" dirty="0">
                <a:ea typeface="PMingLiU"/>
                <a:cs typeface="Times New Roman"/>
              </a:rPr>
              <a:t>1   </a:t>
            </a:r>
            <a:r>
              <a:rPr lang="en-US" altLang="zh-TW" sz="2100" dirty="0">
                <a:ea typeface="PMingLiU"/>
                <a:cs typeface="Times New Roman"/>
              </a:rPr>
              <a:t>(</a:t>
            </a:r>
            <a:r>
              <a:rPr lang="zh-TW" altLang="en-US" sz="2100" dirty="0">
                <a:ea typeface="PMingLiU"/>
                <a:cs typeface="Times New Roman"/>
              </a:rPr>
              <a:t>生命水和生命樹</a:t>
            </a:r>
            <a:r>
              <a:rPr lang="en-US" altLang="zh-TW" sz="2100" dirty="0">
                <a:ea typeface="PMingLiU"/>
                <a:cs typeface="Times New Roman"/>
              </a:rPr>
              <a:t>)</a:t>
            </a:r>
            <a:endParaRPr lang="en-US" sz="2100" dirty="0">
              <a:ea typeface="PMingLiU"/>
              <a:cs typeface="Times New Roman"/>
            </a:endParaRPr>
          </a:p>
          <a:p>
            <a:pPr marL="0" marR="0" indent="0">
              <a:lnSpc>
                <a:spcPct val="115000"/>
              </a:lnSpc>
              <a:spcBef>
                <a:spcPts val="0"/>
              </a:spcBef>
              <a:spcAft>
                <a:spcPts val="1000"/>
              </a:spcAft>
              <a:buNone/>
            </a:pPr>
            <a:r>
              <a:rPr lang="zh-TW" altLang="en-US" dirty="0">
                <a:ea typeface="PMingLiU"/>
                <a:cs typeface="Times New Roman"/>
              </a:rPr>
              <a:t>      </a:t>
            </a:r>
            <a:r>
              <a:rPr lang="en-US" dirty="0">
                <a:ea typeface="PMingLiU"/>
                <a:cs typeface="Times New Roman"/>
              </a:rPr>
              <a:t>And the angle showed me a river of </a:t>
            </a:r>
            <a:r>
              <a:rPr lang="en-US" b="1" dirty="0">
                <a:solidFill>
                  <a:srgbClr val="FF0000"/>
                </a:solidFill>
                <a:ea typeface="PMingLiU"/>
                <a:cs typeface="Times New Roman"/>
              </a:rPr>
              <a:t>water of life</a:t>
            </a:r>
            <a:r>
              <a:rPr lang="en-US" dirty="0">
                <a:ea typeface="PMingLiU"/>
                <a:cs typeface="Times New Roman"/>
              </a:rPr>
              <a:t>,  bright as crystal, proceeding out of the throne of</a:t>
            </a:r>
          </a:p>
          <a:p>
            <a:pPr marL="0" marR="0" indent="0">
              <a:lnSpc>
                <a:spcPct val="115000"/>
              </a:lnSpc>
              <a:spcBef>
                <a:spcPts val="0"/>
              </a:spcBef>
              <a:spcAft>
                <a:spcPts val="1000"/>
              </a:spcAft>
              <a:buNone/>
            </a:pPr>
            <a:r>
              <a:rPr lang="en-US" dirty="0">
                <a:ea typeface="PMingLiU"/>
                <a:cs typeface="Times New Roman"/>
              </a:rPr>
              <a:t>      God and  of the Lamb</a:t>
            </a:r>
            <a:endParaRPr lang="en-US" sz="2800" dirty="0">
              <a:ea typeface="PMingLiU"/>
              <a:cs typeface="Times New Roman"/>
            </a:endParaRPr>
          </a:p>
          <a:p>
            <a:pPr marL="0" marR="0" indent="0">
              <a:lnSpc>
                <a:spcPct val="115000"/>
              </a:lnSpc>
              <a:spcBef>
                <a:spcPts val="0"/>
              </a:spcBef>
              <a:spcAft>
                <a:spcPts val="1000"/>
              </a:spcAft>
              <a:buNone/>
            </a:pPr>
            <a:r>
              <a:rPr lang="zh-TW" altLang="en-US" dirty="0">
                <a:ea typeface="PMingLiU"/>
                <a:cs typeface="Times New Roman"/>
              </a:rPr>
              <a:t>      接著，天使給我看一條</a:t>
            </a:r>
            <a:r>
              <a:rPr lang="zh-TW" altLang="en-US" b="1" dirty="0">
                <a:solidFill>
                  <a:srgbClr val="FF0000"/>
                </a:solidFill>
                <a:ea typeface="PMingLiU"/>
                <a:cs typeface="Times New Roman"/>
              </a:rPr>
              <a:t>生命水</a:t>
            </a:r>
            <a:r>
              <a:rPr lang="zh-TW" altLang="en-US" dirty="0">
                <a:ea typeface="PMingLiU"/>
                <a:cs typeface="Times New Roman"/>
              </a:rPr>
              <a:t>的河，明亮如水晶，從神和羔羊的寶座流出來</a:t>
            </a:r>
            <a:endParaRPr lang="en-US" altLang="zh-TW" dirty="0">
              <a:ea typeface="PMingLiU"/>
              <a:cs typeface="Times New Roman"/>
            </a:endParaRPr>
          </a:p>
          <a:p>
            <a:pPr marL="0" marR="0" indent="0">
              <a:lnSpc>
                <a:spcPct val="115000"/>
              </a:lnSpc>
              <a:spcBef>
                <a:spcPts val="0"/>
              </a:spcBef>
              <a:spcAft>
                <a:spcPts val="1000"/>
              </a:spcAft>
              <a:buNone/>
            </a:pPr>
            <a:endParaRPr lang="en-US" altLang="zh-TW" dirty="0">
              <a:ea typeface="PMingLiU"/>
              <a:cs typeface="Times New Roman"/>
            </a:endParaRPr>
          </a:p>
          <a:p>
            <a:pPr marL="0" marR="0">
              <a:lnSpc>
                <a:spcPct val="115000"/>
              </a:lnSpc>
              <a:spcBef>
                <a:spcPts val="0"/>
              </a:spcBef>
              <a:spcAft>
                <a:spcPts val="1000"/>
              </a:spcAft>
            </a:pPr>
            <a:r>
              <a:rPr lang="zh-TW" altLang="en-US" sz="2800" dirty="0">
                <a:ea typeface="PMingLiU"/>
                <a:cs typeface="Times New Roman"/>
              </a:rPr>
              <a:t>聖經以地上的</a:t>
            </a:r>
            <a:r>
              <a:rPr lang="zh-TW" altLang="en-US" sz="2800" b="1" dirty="0">
                <a:ea typeface="PMingLiU"/>
                <a:cs typeface="Times New Roman"/>
              </a:rPr>
              <a:t>伊甸園 </a:t>
            </a:r>
            <a:r>
              <a:rPr lang="en-US" sz="2300" dirty="0">
                <a:ea typeface="PMingLiU"/>
                <a:cs typeface="Times New Roman"/>
              </a:rPr>
              <a:t>(</a:t>
            </a:r>
            <a:r>
              <a:rPr lang="zh-TW" altLang="en-US" sz="2300" dirty="0">
                <a:ea typeface="PMingLiU"/>
                <a:cs typeface="Times New Roman"/>
              </a:rPr>
              <a:t>創</a:t>
            </a:r>
            <a:r>
              <a:rPr lang="en-US" sz="2300" dirty="0">
                <a:ea typeface="PMingLiU"/>
                <a:cs typeface="Times New Roman"/>
              </a:rPr>
              <a:t>2</a:t>
            </a:r>
            <a:r>
              <a:rPr lang="en-US" sz="2800" dirty="0">
                <a:ea typeface="PMingLiU"/>
                <a:cs typeface="Times New Roman"/>
              </a:rPr>
              <a:t>) </a:t>
            </a:r>
            <a:r>
              <a:rPr lang="zh-TW" altLang="en-US" sz="2800" dirty="0">
                <a:ea typeface="PMingLiU"/>
                <a:cs typeface="Times New Roman"/>
              </a:rPr>
              <a:t>開始</a:t>
            </a:r>
            <a:r>
              <a:rPr lang="en-US" sz="2800" dirty="0">
                <a:ea typeface="PMingLiU"/>
                <a:cs typeface="Times New Roman"/>
              </a:rPr>
              <a:t>,</a:t>
            </a:r>
            <a:r>
              <a:rPr lang="zh-TW" altLang="en-US" sz="2800" dirty="0">
                <a:ea typeface="PMingLiU"/>
                <a:cs typeface="Times New Roman"/>
              </a:rPr>
              <a:t> 以天上的</a:t>
            </a:r>
            <a:r>
              <a:rPr lang="zh-TW" altLang="en-US" sz="2800" b="1" dirty="0">
                <a:ea typeface="PMingLiU"/>
                <a:cs typeface="Times New Roman"/>
              </a:rPr>
              <a:t>新耶路撒冷 </a:t>
            </a:r>
            <a:r>
              <a:rPr lang="en-US" sz="2800" dirty="0">
                <a:ea typeface="PMingLiU"/>
                <a:cs typeface="Times New Roman"/>
              </a:rPr>
              <a:t>(</a:t>
            </a:r>
            <a:r>
              <a:rPr lang="zh-TW" altLang="en-US" sz="2300" dirty="0">
                <a:ea typeface="PMingLiU"/>
                <a:cs typeface="Times New Roman"/>
              </a:rPr>
              <a:t>啟</a:t>
            </a:r>
            <a:r>
              <a:rPr lang="en-US" sz="2300" dirty="0">
                <a:ea typeface="PMingLiU"/>
                <a:cs typeface="Times New Roman"/>
              </a:rPr>
              <a:t>22</a:t>
            </a:r>
            <a:r>
              <a:rPr lang="en-US" sz="2800" dirty="0">
                <a:ea typeface="PMingLiU"/>
                <a:cs typeface="Times New Roman"/>
              </a:rPr>
              <a:t>) </a:t>
            </a:r>
            <a:r>
              <a:rPr lang="zh-TW" altLang="en-US" sz="2800" dirty="0">
                <a:ea typeface="PMingLiU"/>
                <a:cs typeface="Times New Roman"/>
              </a:rPr>
              <a:t>結束。這天上的城有「殿」，有</a:t>
            </a:r>
            <a:r>
              <a:rPr lang="zh-TW" altLang="en-US" sz="2800" b="1" dirty="0">
                <a:solidFill>
                  <a:srgbClr val="FF0000"/>
                </a:solidFill>
                <a:ea typeface="PMingLiU"/>
                <a:cs typeface="Times New Roman"/>
              </a:rPr>
              <a:t>生命河</a:t>
            </a:r>
            <a:r>
              <a:rPr lang="zh-TW" altLang="en-US" sz="2800" dirty="0">
                <a:ea typeface="PMingLiU"/>
                <a:cs typeface="Times New Roman"/>
              </a:rPr>
              <a:t>（水）</a:t>
            </a:r>
            <a:r>
              <a:rPr lang="zh-TW" altLang="en-US" sz="2800" b="1" dirty="0">
                <a:solidFill>
                  <a:srgbClr val="FF0000"/>
                </a:solidFill>
                <a:ea typeface="PMingLiU"/>
                <a:cs typeface="Times New Roman"/>
              </a:rPr>
              <a:t>生命樹</a:t>
            </a:r>
            <a:r>
              <a:rPr lang="zh-TW" altLang="en-US" sz="2800" dirty="0">
                <a:ea typeface="PMingLiU"/>
                <a:cs typeface="Times New Roman"/>
              </a:rPr>
              <a:t>和</a:t>
            </a:r>
            <a:r>
              <a:rPr lang="zh-TW" altLang="en-US" sz="2800" b="1" dirty="0">
                <a:solidFill>
                  <a:srgbClr val="FF0000"/>
                </a:solidFill>
                <a:ea typeface="PMingLiU"/>
                <a:cs typeface="Times New Roman"/>
              </a:rPr>
              <a:t>生命果</a:t>
            </a:r>
            <a:r>
              <a:rPr lang="zh-TW" altLang="en-US" sz="2800" dirty="0">
                <a:ea typeface="PMingLiU"/>
                <a:cs typeface="Times New Roman"/>
              </a:rPr>
              <a:t>。</a:t>
            </a:r>
            <a:endParaRPr lang="en-US" sz="2400" dirty="0">
              <a:ea typeface="PMingLiU"/>
              <a:cs typeface="Times New Roman"/>
            </a:endParaRPr>
          </a:p>
          <a:p>
            <a:pPr marL="0" marR="0" indent="0">
              <a:lnSpc>
                <a:spcPct val="115000"/>
              </a:lnSpc>
              <a:spcBef>
                <a:spcPts val="0"/>
              </a:spcBef>
              <a:spcAft>
                <a:spcPts val="1000"/>
              </a:spcAft>
              <a:buNone/>
            </a:pPr>
            <a:endParaRPr lang="en-US" sz="2800" dirty="0">
              <a:ea typeface="PMingLiU"/>
              <a:cs typeface="Times New Roman"/>
            </a:endParaRPr>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14</a:t>
            </a:fld>
            <a:endParaRPr lang="en-US"/>
          </a:p>
        </p:txBody>
      </p:sp>
    </p:spTree>
    <p:extLst>
      <p:ext uri="{BB962C8B-B14F-4D97-AF65-F5344CB8AC3E}">
        <p14:creationId xmlns:p14="http://schemas.microsoft.com/office/powerpoint/2010/main" val="2093229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結論</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altLang="zh-TW" sz="2200" dirty="0">
              <a:solidFill>
                <a:srgbClr val="FF0000"/>
              </a:solidFill>
            </a:endParaRPr>
          </a:p>
          <a:p>
            <a:r>
              <a:rPr lang="zh-TW" altLang="en-US" sz="2200" dirty="0">
                <a:solidFill>
                  <a:srgbClr val="FF0000"/>
                </a:solidFill>
              </a:rPr>
              <a:t>神</a:t>
            </a:r>
            <a:r>
              <a:rPr lang="zh-TW" altLang="en-US" sz="2200" dirty="0"/>
              <a:t>是自有永有的神 </a:t>
            </a:r>
            <a:r>
              <a:rPr lang="en-US" altLang="zh-TW" sz="2200" dirty="0"/>
              <a:t>(</a:t>
            </a:r>
            <a:r>
              <a:rPr lang="zh-TW" altLang="en-US" sz="1600" dirty="0"/>
              <a:t>出埃及記</a:t>
            </a:r>
            <a:r>
              <a:rPr lang="en-US" altLang="zh-TW" sz="1600" dirty="0"/>
              <a:t>3:14</a:t>
            </a:r>
            <a:r>
              <a:rPr lang="zh-TW" altLang="en-US" sz="1600" dirty="0"/>
              <a:t> </a:t>
            </a:r>
            <a:r>
              <a:rPr lang="en-US" altLang="zh-TW" sz="1600" dirty="0"/>
              <a:t> I am WHO I AM.</a:t>
            </a:r>
            <a:r>
              <a:rPr lang="zh-TW" altLang="en-US" sz="1600" dirty="0"/>
              <a:t> 創始成終的主宰</a:t>
            </a:r>
            <a:r>
              <a:rPr lang="en-US" altLang="zh-TW" sz="2100" dirty="0"/>
              <a:t>)</a:t>
            </a:r>
            <a:r>
              <a:rPr lang="zh-TW" altLang="en-US" sz="2200" dirty="0"/>
              <a:t>，而</a:t>
            </a:r>
            <a:r>
              <a:rPr lang="zh-TW" altLang="en-US" sz="2200" dirty="0">
                <a:solidFill>
                  <a:srgbClr val="FF0000"/>
                </a:solidFill>
              </a:rPr>
              <a:t>人</a:t>
            </a:r>
            <a:r>
              <a:rPr lang="zh-TW" altLang="en-US" sz="2200" dirty="0"/>
              <a:t>又是按照</a:t>
            </a:r>
            <a:r>
              <a:rPr lang="zh-TW" altLang="en-US" sz="2200" dirty="0">
                <a:solidFill>
                  <a:srgbClr val="FF0000"/>
                </a:solidFill>
              </a:rPr>
              <a:t>神</a:t>
            </a:r>
            <a:r>
              <a:rPr lang="zh-TW" altLang="en-US" sz="2200" dirty="0"/>
              <a:t>的形象創造的（</a:t>
            </a:r>
            <a:r>
              <a:rPr lang="zh-TW" altLang="en-US" sz="1600" dirty="0"/>
              <a:t>創世記</a:t>
            </a:r>
            <a:r>
              <a:rPr lang="en-US" altLang="zh-TW" sz="1600" dirty="0"/>
              <a:t>1:26</a:t>
            </a:r>
            <a:r>
              <a:rPr lang="zh-TW" altLang="en-US" sz="2200" dirty="0"/>
              <a:t>），因而</a:t>
            </a:r>
            <a:r>
              <a:rPr lang="zh-TW" altLang="en-US" sz="2200" dirty="0">
                <a:solidFill>
                  <a:srgbClr val="FF0000"/>
                </a:solidFill>
              </a:rPr>
              <a:t>人</a:t>
            </a:r>
            <a:r>
              <a:rPr lang="zh-TW" altLang="en-US" sz="2200" dirty="0"/>
              <a:t>具有</a:t>
            </a:r>
            <a:r>
              <a:rPr lang="zh-TW" altLang="en-US" sz="2200" b="1" dirty="0">
                <a:solidFill>
                  <a:srgbClr val="FF0000"/>
                </a:solidFill>
              </a:rPr>
              <a:t>永恆性</a:t>
            </a:r>
            <a:r>
              <a:rPr lang="zh-TW" altLang="en-US" sz="2200" dirty="0"/>
              <a:t>，人的這種永恆性促使人對</a:t>
            </a:r>
            <a:r>
              <a:rPr lang="zh-TW" altLang="en-US" sz="2200" dirty="0">
                <a:solidFill>
                  <a:srgbClr val="FF0000"/>
                </a:solidFill>
              </a:rPr>
              <a:t>永生</a:t>
            </a:r>
            <a:r>
              <a:rPr lang="zh-TW" altLang="en-US" sz="2200" dirty="0"/>
              <a:t>有一種深切的</a:t>
            </a:r>
            <a:r>
              <a:rPr lang="zh-TW" altLang="en-US" sz="2200" u="sng" dirty="0"/>
              <a:t>嚮往和追求</a:t>
            </a:r>
            <a:r>
              <a:rPr lang="zh-TW" altLang="en-US" sz="2200" dirty="0"/>
              <a:t>，於是便自然表現出對</a:t>
            </a:r>
            <a:r>
              <a:rPr lang="zh-TW" altLang="en-US" sz="2200" dirty="0">
                <a:solidFill>
                  <a:srgbClr val="FF0000"/>
                </a:solidFill>
              </a:rPr>
              <a:t>死亡</a:t>
            </a:r>
            <a:r>
              <a:rPr lang="zh-TW" altLang="en-US" sz="2200" dirty="0"/>
              <a:t>的恐懼和對</a:t>
            </a:r>
            <a:r>
              <a:rPr lang="zh-TW" altLang="en-US" sz="2200" dirty="0">
                <a:solidFill>
                  <a:srgbClr val="FF0000"/>
                </a:solidFill>
              </a:rPr>
              <a:t>生命</a:t>
            </a:r>
            <a:r>
              <a:rPr lang="zh-TW" altLang="en-US" sz="2200" dirty="0"/>
              <a:t>的渴望。</a:t>
            </a:r>
            <a:endParaRPr lang="en-US" altLang="zh-TW" sz="2200" dirty="0"/>
          </a:p>
          <a:p>
            <a:endParaRPr lang="zh-TW" altLang="en-US" sz="2200" dirty="0"/>
          </a:p>
          <a:p>
            <a:r>
              <a:rPr lang="zh-TW" altLang="en-US" sz="2200" dirty="0"/>
              <a:t>原則上每個人的</a:t>
            </a:r>
            <a:r>
              <a:rPr lang="zh-TW" altLang="en-US" sz="2200" b="1" dirty="0">
                <a:solidFill>
                  <a:srgbClr val="FF0000"/>
                </a:solidFill>
              </a:rPr>
              <a:t>靈魂</a:t>
            </a:r>
            <a:r>
              <a:rPr lang="zh-TW" altLang="en-US" sz="2200" dirty="0"/>
              <a:t>都是</a:t>
            </a:r>
            <a:r>
              <a:rPr lang="zh-TW" altLang="en-US" sz="2200" b="1" dirty="0"/>
              <a:t>永存不死</a:t>
            </a:r>
            <a:r>
              <a:rPr lang="zh-TW" altLang="en-US" sz="2200" dirty="0"/>
              <a:t>的，但顯然不是</a:t>
            </a:r>
            <a:r>
              <a:rPr lang="zh-TW" altLang="en-US" sz="2200" b="1" dirty="0"/>
              <a:t>每個人</a:t>
            </a:r>
            <a:r>
              <a:rPr lang="zh-TW" altLang="en-US" sz="2200" dirty="0"/>
              <a:t>都得</a:t>
            </a:r>
            <a:r>
              <a:rPr lang="zh-TW" altLang="en-US" sz="2200" b="1" dirty="0">
                <a:solidFill>
                  <a:srgbClr val="FF0000"/>
                </a:solidFill>
              </a:rPr>
              <a:t>永生</a:t>
            </a:r>
            <a:r>
              <a:rPr lang="zh-TW" altLang="en-US" sz="2200" dirty="0"/>
              <a:t>。</a:t>
            </a:r>
            <a:endParaRPr lang="en-US" altLang="zh-TW" sz="2200" dirty="0"/>
          </a:p>
          <a:p>
            <a:endParaRPr lang="en-US" altLang="zh-TW" sz="2200" dirty="0"/>
          </a:p>
          <a:p>
            <a:pPr marL="0" indent="0">
              <a:buNone/>
            </a:pPr>
            <a:r>
              <a:rPr lang="zh-TW" altLang="en-US" sz="2400" dirty="0"/>
              <a:t>        </a:t>
            </a:r>
            <a:r>
              <a:rPr lang="zh-TW" altLang="en-US" sz="2100" dirty="0"/>
              <a:t>聖經列出了</a:t>
            </a:r>
            <a:r>
              <a:rPr lang="zh-TW" altLang="en-US" sz="2100" b="1" dirty="0"/>
              <a:t>三種死亡</a:t>
            </a:r>
            <a:r>
              <a:rPr lang="zh-TW" altLang="en-US" sz="2100" dirty="0"/>
              <a:t>。 </a:t>
            </a:r>
            <a:r>
              <a:rPr lang="zh-TW" altLang="en-US" sz="2100" b="1" dirty="0">
                <a:solidFill>
                  <a:srgbClr val="FF0000"/>
                </a:solidFill>
              </a:rPr>
              <a:t>第一種</a:t>
            </a:r>
            <a:r>
              <a:rPr lang="zh-TW" altLang="en-US" sz="2100" dirty="0"/>
              <a:t>死亡是肉體死亡 </a:t>
            </a:r>
            <a:r>
              <a:rPr lang="en-US" altLang="zh-TW" sz="2100" dirty="0"/>
              <a:t>(</a:t>
            </a:r>
            <a:r>
              <a:rPr lang="zh-TW" altLang="en-US" sz="2100" dirty="0"/>
              <a:t>不分基督徒或非基督徒</a:t>
            </a:r>
            <a:r>
              <a:rPr lang="en-US" altLang="zh-TW" sz="2100" dirty="0"/>
              <a:t>)</a:t>
            </a:r>
            <a:r>
              <a:rPr lang="zh-TW" altLang="en-US" sz="2100" dirty="0"/>
              <a:t>。 </a:t>
            </a:r>
            <a:endParaRPr lang="en-US" altLang="zh-TW" sz="2100" dirty="0"/>
          </a:p>
          <a:p>
            <a:pPr marL="0" indent="0">
              <a:buNone/>
            </a:pPr>
            <a:r>
              <a:rPr lang="zh-TW" altLang="en-US" sz="2100" b="1" dirty="0">
                <a:solidFill>
                  <a:srgbClr val="FF0000"/>
                </a:solidFill>
              </a:rPr>
              <a:t>         第二種</a:t>
            </a:r>
            <a:r>
              <a:rPr lang="zh-TW" altLang="en-US" sz="2100" dirty="0"/>
              <a:t>死亡是精神（靈）死亡  </a:t>
            </a:r>
            <a:r>
              <a:rPr lang="en-US" altLang="zh-TW" sz="2100" dirty="0"/>
              <a:t>-</a:t>
            </a:r>
            <a:r>
              <a:rPr lang="zh-TW" altLang="en-US" sz="2100" dirty="0"/>
              <a:t>  精神（靈）與身體的分離成行屍走肉 </a:t>
            </a:r>
            <a:r>
              <a:rPr lang="en-US" altLang="zh-TW" sz="2100" dirty="0"/>
              <a:t>(</a:t>
            </a:r>
            <a:r>
              <a:rPr lang="zh-TW" altLang="en-US" sz="2100" dirty="0"/>
              <a:t>非基督徒才會</a:t>
            </a:r>
            <a:r>
              <a:rPr lang="en-US" altLang="zh-TW" sz="2100" dirty="0"/>
              <a:t>) </a:t>
            </a:r>
            <a:r>
              <a:rPr lang="zh-TW" altLang="en-US" sz="2100" dirty="0"/>
              <a:t>。</a:t>
            </a:r>
            <a:endParaRPr lang="en-US" altLang="zh-TW" sz="2100" dirty="0"/>
          </a:p>
          <a:p>
            <a:pPr marL="0" indent="0">
              <a:buNone/>
            </a:pPr>
            <a:r>
              <a:rPr lang="zh-TW" altLang="en-US" sz="2100" b="1" dirty="0">
                <a:solidFill>
                  <a:srgbClr val="FF0000"/>
                </a:solidFill>
              </a:rPr>
              <a:t>         第三種</a:t>
            </a:r>
            <a:r>
              <a:rPr lang="zh-TW" altLang="en-US" sz="2100" dirty="0"/>
              <a:t>死亡是永恆死亡  </a:t>
            </a:r>
            <a:r>
              <a:rPr lang="en-US" altLang="zh-TW" sz="2100" dirty="0"/>
              <a:t>-</a:t>
            </a:r>
            <a:r>
              <a:rPr lang="zh-TW" altLang="en-US" sz="2100" dirty="0"/>
              <a:t>  人類與上帝的永久</a:t>
            </a:r>
            <a:r>
              <a:rPr lang="zh-TW" altLang="en-US" sz="2100"/>
              <a:t>隔 離 </a:t>
            </a:r>
            <a:r>
              <a:rPr lang="en-US" altLang="zh-TW" sz="2100" dirty="0"/>
              <a:t>(</a:t>
            </a:r>
            <a:r>
              <a:rPr lang="zh-TW" altLang="en-US" sz="2100" dirty="0"/>
              <a:t>非基督徒才會</a:t>
            </a:r>
            <a:r>
              <a:rPr lang="en-US" altLang="zh-TW" sz="2100" dirty="0"/>
              <a:t>)</a:t>
            </a:r>
            <a:r>
              <a:rPr lang="zh-TW" altLang="en-US" sz="2100" dirty="0"/>
              <a:t>。</a:t>
            </a:r>
          </a:p>
          <a:p>
            <a:pPr marL="0" indent="0">
              <a:buNone/>
            </a:pPr>
            <a:endParaRPr lang="en-US" altLang="zh-TW" sz="2200" dirty="0"/>
          </a:p>
          <a:p>
            <a:r>
              <a:rPr lang="zh-TW" altLang="en-US" sz="2200" dirty="0">
                <a:solidFill>
                  <a:srgbClr val="FF0000"/>
                </a:solidFill>
              </a:rPr>
              <a:t>永生</a:t>
            </a:r>
            <a:r>
              <a:rPr lang="zh-TW" altLang="en-US" sz="2200" dirty="0"/>
              <a:t>不僅僅是</a:t>
            </a:r>
            <a:r>
              <a:rPr lang="zh-TW" altLang="en-US" sz="2200" dirty="0">
                <a:solidFill>
                  <a:srgbClr val="FF0000"/>
                </a:solidFill>
              </a:rPr>
              <a:t>永遠的存在</a:t>
            </a:r>
            <a:r>
              <a:rPr lang="zh-TW" altLang="en-US" sz="2200" dirty="0"/>
              <a:t>；</a:t>
            </a:r>
            <a:r>
              <a:rPr lang="zh-TW" altLang="en-US" sz="2200" dirty="0">
                <a:solidFill>
                  <a:srgbClr val="FF0000"/>
                </a:solidFill>
              </a:rPr>
              <a:t>死亡</a:t>
            </a:r>
            <a:r>
              <a:rPr lang="zh-TW" altLang="en-US" sz="2200" dirty="0"/>
              <a:t>也不僅僅是指</a:t>
            </a:r>
            <a:r>
              <a:rPr lang="zh-TW" altLang="en-US" sz="2200" dirty="0">
                <a:solidFill>
                  <a:srgbClr val="FF0000"/>
                </a:solidFill>
              </a:rPr>
              <a:t>肉體的消失</a:t>
            </a:r>
            <a:r>
              <a:rPr lang="zh-TW" altLang="en-US" sz="2200" dirty="0"/>
              <a:t>。</a:t>
            </a:r>
            <a:endParaRPr lang="en-US" altLang="zh-TW" sz="2200" dirty="0"/>
          </a:p>
          <a:p>
            <a:endParaRPr lang="en-US" altLang="zh-TW" sz="2200" dirty="0"/>
          </a:p>
          <a:p>
            <a:r>
              <a:rPr lang="zh-TW" altLang="en-US" sz="2200" dirty="0">
                <a:solidFill>
                  <a:srgbClr val="FF0000"/>
                </a:solidFill>
              </a:rPr>
              <a:t>永生</a:t>
            </a:r>
            <a:r>
              <a:rPr lang="zh-TW" altLang="en-US" sz="2200" dirty="0"/>
              <a:t>不是指一種</a:t>
            </a:r>
            <a:r>
              <a:rPr lang="zh-TW" altLang="en-US" sz="2200" b="1" dirty="0"/>
              <a:t>持續的存在</a:t>
            </a:r>
            <a:r>
              <a:rPr lang="zh-TW" altLang="en-US" sz="2200" dirty="0"/>
              <a:t>，乃是指一種</a:t>
            </a:r>
            <a:r>
              <a:rPr lang="zh-TW" altLang="en-US" sz="2200" b="1" dirty="0">
                <a:solidFill>
                  <a:srgbClr val="FF0000"/>
                </a:solidFill>
              </a:rPr>
              <a:t>深切的關係</a:t>
            </a:r>
            <a:r>
              <a:rPr lang="zh-TW" altLang="en-US" sz="2200" dirty="0"/>
              <a:t>。（認識  </a:t>
            </a:r>
            <a:r>
              <a:rPr lang="en-US" altLang="zh-TW" sz="2200" dirty="0"/>
              <a:t>know</a:t>
            </a:r>
            <a:r>
              <a:rPr lang="zh-TW" altLang="en-US" sz="2200" dirty="0"/>
              <a:t>）</a:t>
            </a:r>
            <a:endParaRPr lang="en-US" altLang="zh-TW" sz="2200" dirty="0"/>
          </a:p>
          <a:p>
            <a:pPr marL="0" indent="0">
              <a:buNone/>
            </a:pPr>
            <a:endParaRPr lang="zh-TW" altLang="en-US" sz="2200" dirty="0"/>
          </a:p>
          <a:p>
            <a:r>
              <a:rPr lang="zh-TW" altLang="en-US" sz="2100" b="1" dirty="0">
                <a:solidFill>
                  <a:srgbClr val="FF0000"/>
                </a:solidFill>
              </a:rPr>
              <a:t>永生</a:t>
            </a:r>
            <a:r>
              <a:rPr lang="zh-TW" altLang="en-US" sz="2100" dirty="0"/>
              <a:t>是與</a:t>
            </a:r>
            <a:r>
              <a:rPr lang="zh-TW" altLang="en-US" sz="2100" b="1" dirty="0">
                <a:solidFill>
                  <a:srgbClr val="FF0000"/>
                </a:solidFill>
              </a:rPr>
              <a:t>神</a:t>
            </a:r>
            <a:r>
              <a:rPr lang="zh-TW" altLang="en-US" sz="2100" dirty="0"/>
              <a:t>的一種</a:t>
            </a:r>
            <a:r>
              <a:rPr lang="zh-TW" altLang="en-US" sz="2100" b="1" dirty="0"/>
              <a:t>親密關係</a:t>
            </a:r>
            <a:r>
              <a:rPr lang="zh-TW" altLang="en-US" sz="2100" dirty="0"/>
              <a:t>，那麼在</a:t>
            </a:r>
            <a:r>
              <a:rPr lang="zh-TW" altLang="en-US" sz="2100" b="1" dirty="0"/>
              <a:t>哪裡</a:t>
            </a:r>
            <a:r>
              <a:rPr lang="zh-TW" altLang="en-US" sz="2100" dirty="0"/>
              <a:t>才有這種親密關係？在</a:t>
            </a:r>
            <a:r>
              <a:rPr lang="zh-TW" altLang="en-US" sz="2100" b="1" dirty="0">
                <a:solidFill>
                  <a:srgbClr val="FF0000"/>
                </a:solidFill>
              </a:rPr>
              <a:t>耶穌基督</a:t>
            </a:r>
            <a:r>
              <a:rPr lang="zh-TW" altLang="en-US" sz="2100" dirty="0"/>
              <a:t>裡。我們都</a:t>
            </a:r>
            <a:r>
              <a:rPr lang="zh-TW" altLang="en-US" sz="2100" b="1" dirty="0">
                <a:solidFill>
                  <a:srgbClr val="FF0000"/>
                </a:solidFill>
              </a:rPr>
              <a:t>死</a:t>
            </a:r>
            <a:r>
              <a:rPr lang="zh-TW" altLang="en-US" sz="2100" dirty="0"/>
              <a:t>在自己的過犯罪惡當中，世人因</a:t>
            </a:r>
            <a:r>
              <a:rPr lang="zh-TW" altLang="en-US" sz="2100" b="1" dirty="0">
                <a:solidFill>
                  <a:srgbClr val="FF0000"/>
                </a:solidFill>
              </a:rPr>
              <a:t>罪</a:t>
            </a:r>
            <a:r>
              <a:rPr lang="zh-TW" altLang="en-US" sz="2100" dirty="0"/>
              <a:t>與神為敵，但神藉著祂兒子耶穌基督的寶血，使罪得以赦免，我們可以</a:t>
            </a:r>
            <a:r>
              <a:rPr lang="zh-TW" altLang="en-US" sz="2100" b="1" dirty="0"/>
              <a:t>與神重新和好</a:t>
            </a:r>
            <a:r>
              <a:rPr lang="zh-TW" altLang="en-US" sz="2100" dirty="0"/>
              <a:t>。</a:t>
            </a:r>
            <a:endParaRPr lang="en-US" altLang="zh-TW" sz="2100" dirty="0"/>
          </a:p>
          <a:p>
            <a:endParaRPr lang="zh-TW" altLang="en-US" sz="2100" dirty="0"/>
          </a:p>
          <a:p>
            <a:r>
              <a:rPr lang="zh-TW" altLang="en-US" sz="2100" b="1" dirty="0">
                <a:solidFill>
                  <a:srgbClr val="FF0000"/>
                </a:solidFill>
              </a:rPr>
              <a:t>永生</a:t>
            </a:r>
            <a:r>
              <a:rPr lang="zh-TW" altLang="en-US" sz="2100" dirty="0"/>
              <a:t>的概念所著重的是：信徒從</a:t>
            </a:r>
            <a:r>
              <a:rPr lang="zh-TW" altLang="en-US" sz="2100" b="1" dirty="0">
                <a:solidFill>
                  <a:srgbClr val="FF0000"/>
                </a:solidFill>
              </a:rPr>
              <a:t>接受耶穌的那一刻</a:t>
            </a:r>
            <a:r>
              <a:rPr lang="zh-TW" altLang="en-US" sz="2100" dirty="0"/>
              <a:t>開始所擁有的一種嶄新生命－</a:t>
            </a:r>
            <a:r>
              <a:rPr lang="zh-TW" altLang="en-US" sz="2100" b="1" dirty="0">
                <a:solidFill>
                  <a:srgbClr val="FF0000"/>
                </a:solidFill>
              </a:rPr>
              <a:t>重生</a:t>
            </a:r>
            <a:r>
              <a:rPr lang="zh-TW" altLang="en-US" sz="2100" dirty="0"/>
              <a:t>。</a:t>
            </a:r>
            <a:endParaRPr lang="en-US" altLang="zh-TW" sz="2100" dirty="0"/>
          </a:p>
        </p:txBody>
      </p:sp>
      <p:sp>
        <p:nvSpPr>
          <p:cNvPr id="4" name="Slide Number Placeholder 3"/>
          <p:cNvSpPr>
            <a:spLocks noGrp="1"/>
          </p:cNvSpPr>
          <p:nvPr>
            <p:ph type="sldNum" sz="quarter" idx="12"/>
          </p:nvPr>
        </p:nvSpPr>
        <p:spPr/>
        <p:txBody>
          <a:bodyPr/>
          <a:lstStyle/>
          <a:p>
            <a:fld id="{E23B68CF-547E-4C5B-896C-6DEE9307CBCB}" type="slidenum">
              <a:rPr lang="en-US" smtClean="0"/>
              <a:t>15</a:t>
            </a:fld>
            <a:endParaRPr lang="en-US"/>
          </a:p>
        </p:txBody>
      </p:sp>
    </p:spTree>
    <p:extLst>
      <p:ext uri="{BB962C8B-B14F-4D97-AF65-F5344CB8AC3E}">
        <p14:creationId xmlns:p14="http://schemas.microsoft.com/office/powerpoint/2010/main" val="1830783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3200" dirty="0"/>
              <a:t>結論</a:t>
            </a:r>
            <a:endParaRPr lang="en-US" sz="3200" dirty="0"/>
          </a:p>
        </p:txBody>
      </p:sp>
      <p:sp>
        <p:nvSpPr>
          <p:cNvPr id="3" name="Content Placeholder 2"/>
          <p:cNvSpPr>
            <a:spLocks noGrp="1"/>
          </p:cNvSpPr>
          <p:nvPr>
            <p:ph idx="1"/>
          </p:nvPr>
        </p:nvSpPr>
        <p:spPr>
          <a:xfrm>
            <a:off x="381000" y="1371600"/>
            <a:ext cx="8229600" cy="4525963"/>
          </a:xfrm>
        </p:spPr>
        <p:txBody>
          <a:bodyPr>
            <a:normAutofit/>
          </a:bodyPr>
          <a:lstStyle/>
          <a:p>
            <a:r>
              <a:rPr lang="zh-TW" altLang="en-US" sz="1400" b="1" dirty="0">
                <a:solidFill>
                  <a:srgbClr val="FF0000"/>
                </a:solidFill>
              </a:rPr>
              <a:t>生命樹（</a:t>
            </a:r>
            <a:r>
              <a:rPr lang="en-US" altLang="zh-TW" sz="1400" b="1" dirty="0">
                <a:solidFill>
                  <a:srgbClr val="FF0000"/>
                </a:solidFill>
              </a:rPr>
              <a:t>Tree of Life</a:t>
            </a:r>
            <a:r>
              <a:rPr lang="zh-TW" altLang="en-US" sz="1400" b="1" dirty="0">
                <a:solidFill>
                  <a:srgbClr val="FF0000"/>
                </a:solidFill>
              </a:rPr>
              <a:t>）</a:t>
            </a:r>
            <a:r>
              <a:rPr lang="zh-TW" altLang="en-US" sz="1400" dirty="0"/>
              <a:t>在</a:t>
            </a:r>
            <a:r>
              <a:rPr lang="en-US" altLang="zh-TW" sz="1400" dirty="0"/>
              <a:t>《</a:t>
            </a:r>
            <a:r>
              <a:rPr lang="zh-TW" altLang="en-US" sz="1400" dirty="0"/>
              <a:t>創世記</a:t>
            </a:r>
            <a:r>
              <a:rPr lang="en-US" altLang="zh-TW" sz="1400" dirty="0"/>
              <a:t>》</a:t>
            </a:r>
            <a:r>
              <a:rPr lang="zh-TW" altLang="en-US" sz="1400" dirty="0"/>
              <a:t>的記載中出現在伊甸園，其果實能使人得到</a:t>
            </a:r>
            <a:r>
              <a:rPr lang="zh-TW" altLang="en-US" sz="1400" b="1" dirty="0">
                <a:solidFill>
                  <a:srgbClr val="FF0000"/>
                </a:solidFill>
              </a:rPr>
              <a:t>永不朽壞的生命</a:t>
            </a:r>
            <a:r>
              <a:rPr lang="zh-TW" altLang="en-US" sz="1400" dirty="0"/>
              <a:t>。</a:t>
            </a:r>
            <a:r>
              <a:rPr lang="en-US" altLang="zh-TW" sz="1400" dirty="0"/>
              <a:t>《</a:t>
            </a:r>
            <a:r>
              <a:rPr lang="zh-TW" altLang="en-US" sz="1400" dirty="0"/>
              <a:t>創世紀</a:t>
            </a:r>
            <a:r>
              <a:rPr lang="en-US" altLang="zh-TW" sz="1400" dirty="0"/>
              <a:t>》</a:t>
            </a:r>
            <a:r>
              <a:rPr lang="zh-TW" altLang="en-US" sz="1400" dirty="0"/>
              <a:t>記載狡猾的蛇（即魔鬼、惡龍）誘騙無知的夏娃吃</a:t>
            </a:r>
            <a:r>
              <a:rPr lang="zh-TW" altLang="en-US" sz="1400" b="1" dirty="0">
                <a:solidFill>
                  <a:srgbClr val="FF0000"/>
                </a:solidFill>
              </a:rPr>
              <a:t>分辨善惡樹 </a:t>
            </a:r>
            <a:r>
              <a:rPr lang="en-US" altLang="zh-TW" sz="1400" dirty="0"/>
              <a:t>(the tree of the knowledge of good &amp; evil)</a:t>
            </a:r>
            <a:r>
              <a:rPr lang="zh-TW" altLang="en-US" sz="1400" dirty="0"/>
              <a:t>的</a:t>
            </a:r>
            <a:r>
              <a:rPr lang="zh-TW" altLang="en-US" sz="1400" b="1" dirty="0">
                <a:solidFill>
                  <a:srgbClr val="FF0000"/>
                </a:solidFill>
              </a:rPr>
              <a:t>果子</a:t>
            </a:r>
            <a:r>
              <a:rPr lang="zh-TW" altLang="en-US" sz="1400" dirty="0"/>
              <a:t>，說她將會變得如神能</a:t>
            </a:r>
            <a:r>
              <a:rPr lang="zh-TW" altLang="en-US" sz="1400" dirty="0">
                <a:solidFill>
                  <a:srgbClr val="FF0000"/>
                </a:solidFill>
              </a:rPr>
              <a:t>知道善惡</a:t>
            </a:r>
            <a:r>
              <a:rPr lang="zh-TW" altLang="en-US" sz="1400" dirty="0"/>
              <a:t>，而且「</a:t>
            </a:r>
            <a:r>
              <a:rPr lang="zh-TW" altLang="en-US" sz="1400" b="1" dirty="0"/>
              <a:t>不一定會死</a:t>
            </a:r>
            <a:r>
              <a:rPr lang="zh-TW" altLang="en-US" sz="1400" dirty="0"/>
              <a:t>」。在吃了分辨善惡樹的果子以後，亞當和夏娃便被上帝逐出伊甸園，並找來革魯賓（基路伯）把守伊甸園的入口、封鎖</a:t>
            </a:r>
            <a:r>
              <a:rPr lang="zh-TW" altLang="en-US" sz="1400" dirty="0">
                <a:solidFill>
                  <a:srgbClr val="FF0000"/>
                </a:solidFill>
              </a:rPr>
              <a:t>通往</a:t>
            </a:r>
            <a:r>
              <a:rPr lang="zh-TW" altLang="en-US" sz="1400" b="1" dirty="0">
                <a:solidFill>
                  <a:srgbClr val="FF0000"/>
                </a:solidFill>
              </a:rPr>
              <a:t>生命樹</a:t>
            </a:r>
            <a:r>
              <a:rPr lang="zh-TW" altLang="en-US" sz="1400" dirty="0">
                <a:solidFill>
                  <a:srgbClr val="FF0000"/>
                </a:solidFill>
              </a:rPr>
              <a:t>的道路</a:t>
            </a:r>
            <a:r>
              <a:rPr lang="zh-TW" altLang="en-US" sz="1400" dirty="0"/>
              <a:t>，以</a:t>
            </a:r>
            <a:r>
              <a:rPr lang="zh-TW" altLang="en-US" sz="1400" b="1" dirty="0"/>
              <a:t>防止人類</a:t>
            </a:r>
            <a:r>
              <a:rPr lang="zh-TW" altLang="en-US" sz="1400" dirty="0"/>
              <a:t>吃到生命樹的果子。</a:t>
            </a:r>
            <a:endParaRPr lang="en-US" altLang="zh-TW" sz="1400" dirty="0"/>
          </a:p>
          <a:p>
            <a:endParaRPr lang="en-US" altLang="zh-TW" sz="1400" dirty="0"/>
          </a:p>
          <a:p>
            <a:pPr marL="0" indent="0">
              <a:buNone/>
            </a:pPr>
            <a:r>
              <a:rPr lang="zh-TW" altLang="en-US" sz="1400" dirty="0"/>
              <a:t>         亞當和夏娃吃了禁果時</a:t>
            </a:r>
            <a:r>
              <a:rPr lang="zh-TW" altLang="en-US" sz="1400" dirty="0">
                <a:solidFill>
                  <a:srgbClr val="FF0000"/>
                </a:solidFill>
              </a:rPr>
              <a:t>所經歷的死亡</a:t>
            </a:r>
            <a:r>
              <a:rPr lang="zh-TW" altLang="en-US" sz="1400" dirty="0"/>
              <a:t>是</a:t>
            </a:r>
            <a:r>
              <a:rPr lang="zh-TW" altLang="en-US" sz="1400" b="1" dirty="0"/>
              <a:t>與上帝立即分離</a:t>
            </a:r>
            <a:r>
              <a:rPr lang="zh-TW" altLang="en-US" sz="1400" dirty="0"/>
              <a:t>。</a:t>
            </a:r>
            <a:r>
              <a:rPr lang="zh-TW" altLang="en-US" sz="1400" b="1" dirty="0"/>
              <a:t>死亡過程</a:t>
            </a:r>
            <a:r>
              <a:rPr lang="zh-TW" altLang="en-US" sz="1400" dirty="0"/>
              <a:t>從他們吃了禁果開始，儘管他們</a:t>
            </a:r>
            <a:endParaRPr lang="en-US" altLang="zh-TW" sz="1400" dirty="0"/>
          </a:p>
          <a:p>
            <a:pPr marL="0" indent="0">
              <a:buNone/>
            </a:pPr>
            <a:r>
              <a:rPr lang="en-US" altLang="zh-TW" sz="1400" dirty="0"/>
              <a:t>         </a:t>
            </a:r>
            <a:r>
              <a:rPr lang="zh-TW" altLang="en-US" sz="1400" dirty="0"/>
              <a:t>沒有立即身亡。</a:t>
            </a:r>
            <a:r>
              <a:rPr lang="en-US" altLang="zh-TW" sz="1400" dirty="0"/>
              <a:t>(</a:t>
            </a:r>
            <a:r>
              <a:rPr lang="zh-TW" altLang="en-US" sz="1050" dirty="0"/>
              <a:t>創</a:t>
            </a:r>
            <a:r>
              <a:rPr lang="en-US" altLang="zh-TW" sz="1050" dirty="0"/>
              <a:t>5:5 </a:t>
            </a:r>
            <a:r>
              <a:rPr lang="zh-TW" altLang="en-US" sz="1400" dirty="0"/>
              <a:t>亞當活了</a:t>
            </a:r>
            <a:r>
              <a:rPr lang="en-US" altLang="zh-TW" sz="1400" dirty="0"/>
              <a:t>930</a:t>
            </a:r>
            <a:r>
              <a:rPr lang="zh-TW" altLang="en-US" sz="1400" dirty="0"/>
              <a:t>歲，</a:t>
            </a:r>
            <a:r>
              <a:rPr lang="en-US" altLang="zh-TW" sz="1400" dirty="0"/>
              <a:t> </a:t>
            </a:r>
            <a:r>
              <a:rPr lang="zh-TW" altLang="en-US" sz="1050" dirty="0"/>
              <a:t>生育兒女，以及他們的九代後裔</a:t>
            </a:r>
            <a:r>
              <a:rPr lang="zh-TW" altLang="en-US" sz="1400" dirty="0"/>
              <a:t> 夏娃活了</a:t>
            </a:r>
            <a:r>
              <a:rPr lang="en-US" altLang="zh-TW" sz="1400" dirty="0"/>
              <a:t>930</a:t>
            </a:r>
            <a:r>
              <a:rPr lang="zh-TW" altLang="en-US" sz="1400" dirty="0"/>
              <a:t>至</a:t>
            </a:r>
            <a:r>
              <a:rPr lang="en-US" altLang="zh-TW" sz="1400" dirty="0"/>
              <a:t>1000</a:t>
            </a:r>
            <a:r>
              <a:rPr lang="zh-TW" altLang="en-US" sz="1400" dirty="0"/>
              <a:t>歲左右</a:t>
            </a:r>
            <a:r>
              <a:rPr lang="en-US" altLang="zh-TW" sz="1400" dirty="0"/>
              <a:t>)</a:t>
            </a:r>
          </a:p>
          <a:p>
            <a:pPr marL="0" indent="0">
              <a:buNone/>
            </a:pPr>
            <a:endParaRPr lang="en-US" altLang="zh-TW" sz="1400" dirty="0"/>
          </a:p>
          <a:p>
            <a:r>
              <a:rPr lang="zh-TW" altLang="en-US" sz="1400" dirty="0"/>
              <a:t>請問 </a:t>
            </a:r>
            <a:r>
              <a:rPr lang="en-US" altLang="zh-TW" sz="1400" dirty="0"/>
              <a:t>(1)</a:t>
            </a:r>
            <a:r>
              <a:rPr lang="zh-TW" altLang="en-US" sz="1400" dirty="0"/>
              <a:t> 如果亞當和夏娃</a:t>
            </a:r>
            <a:r>
              <a:rPr lang="zh-TW" altLang="en-US" sz="1400" u="sng" dirty="0"/>
              <a:t>未吃分辨善惡樹的果子</a:t>
            </a:r>
            <a:r>
              <a:rPr lang="zh-TW" altLang="en-US" sz="1400" dirty="0"/>
              <a:t>，現在世界會是什麼樣？</a:t>
            </a:r>
            <a:r>
              <a:rPr lang="zh-TW" altLang="en-US" sz="1400" dirty="0">
                <a:solidFill>
                  <a:srgbClr val="FF0000"/>
                </a:solidFill>
              </a:rPr>
              <a:t>永生嗎</a:t>
            </a:r>
            <a:r>
              <a:rPr lang="zh-TW" altLang="en-US" sz="1400" dirty="0"/>
              <a:t>？</a:t>
            </a:r>
            <a:endParaRPr lang="en-US" altLang="zh-TW" sz="1400" dirty="0"/>
          </a:p>
          <a:p>
            <a:pPr marL="0" indent="0">
              <a:buNone/>
            </a:pPr>
            <a:r>
              <a:rPr lang="zh-TW" altLang="en-US" sz="1400" dirty="0"/>
              <a:t>                   </a:t>
            </a:r>
            <a:r>
              <a:rPr lang="en-US" altLang="zh-TW" sz="1400" dirty="0"/>
              <a:t>(2)</a:t>
            </a:r>
            <a:r>
              <a:rPr lang="zh-TW" altLang="en-US" sz="1400" dirty="0"/>
              <a:t> 如果亞當和夏娃</a:t>
            </a:r>
            <a:r>
              <a:rPr lang="zh-TW" altLang="en-US" sz="1400" b="1" dirty="0">
                <a:solidFill>
                  <a:srgbClr val="FF0000"/>
                </a:solidFill>
              </a:rPr>
              <a:t>永生</a:t>
            </a:r>
            <a:r>
              <a:rPr lang="zh-TW" altLang="en-US" sz="1400" dirty="0"/>
              <a:t>，是否這個世界很快就會被</a:t>
            </a:r>
            <a:r>
              <a:rPr lang="zh-TW" altLang="en-US" sz="1400" b="1" dirty="0"/>
              <a:t>所有完美的人</a:t>
            </a:r>
            <a:r>
              <a:rPr lang="zh-TW" altLang="en-US" sz="1400" dirty="0"/>
              <a:t>所佔據？</a:t>
            </a:r>
          </a:p>
          <a:p>
            <a:pPr marL="0" indent="0">
              <a:buNone/>
            </a:pPr>
            <a:r>
              <a:rPr lang="zh-TW" altLang="en-US" sz="1400" dirty="0"/>
              <a:t>                        </a:t>
            </a:r>
            <a:r>
              <a:rPr lang="en-US" altLang="zh-TW" sz="1400" dirty="0"/>
              <a:t>(</a:t>
            </a:r>
            <a:r>
              <a:rPr lang="zh-TW" altLang="en-US" sz="1400" dirty="0"/>
              <a:t>沒有吃到生命樹）</a:t>
            </a:r>
            <a:endParaRPr lang="en-US" altLang="zh-TW" sz="1400" dirty="0"/>
          </a:p>
          <a:p>
            <a:pPr marL="0" indent="0">
              <a:buNone/>
            </a:pPr>
            <a:r>
              <a:rPr lang="en-US" altLang="zh-TW" sz="1400" dirty="0"/>
              <a:t>         </a:t>
            </a:r>
          </a:p>
          <a:p>
            <a:pPr marL="0" indent="0">
              <a:buNone/>
            </a:pPr>
            <a:r>
              <a:rPr lang="zh-TW" altLang="en-US" sz="1400" dirty="0"/>
              <a:t>         </a:t>
            </a:r>
            <a:endParaRPr lang="en-US" altLang="zh-TW" sz="1600" dirty="0"/>
          </a:p>
          <a:p>
            <a:pPr marL="0" indent="0">
              <a:buNone/>
            </a:pPr>
            <a:endParaRPr lang="en-US" altLang="zh-TW" sz="1600" dirty="0"/>
          </a:p>
          <a:p>
            <a:pPr marL="0" indent="0">
              <a:buNone/>
            </a:pPr>
            <a:endParaRPr lang="en-US" altLang="zh-TW" sz="1600" dirty="0"/>
          </a:p>
          <a:p>
            <a:pPr marL="0" indent="0">
              <a:buNone/>
            </a:pPr>
            <a:endParaRPr lang="en-US" sz="2900" dirty="0"/>
          </a:p>
        </p:txBody>
      </p:sp>
      <p:sp>
        <p:nvSpPr>
          <p:cNvPr id="4" name="Slide Number Placeholder 3"/>
          <p:cNvSpPr>
            <a:spLocks noGrp="1"/>
          </p:cNvSpPr>
          <p:nvPr>
            <p:ph type="sldNum" sz="quarter" idx="12"/>
          </p:nvPr>
        </p:nvSpPr>
        <p:spPr/>
        <p:txBody>
          <a:bodyPr/>
          <a:lstStyle/>
          <a:p>
            <a:fld id="{E23B68CF-547E-4C5B-896C-6DEE9307CBCB}" type="slidenum">
              <a:rPr lang="en-US" smtClean="0"/>
              <a:t>16</a:t>
            </a:fld>
            <a:endParaRPr lang="en-US"/>
          </a:p>
        </p:txBody>
      </p:sp>
    </p:spTree>
    <p:extLst>
      <p:ext uri="{BB962C8B-B14F-4D97-AF65-F5344CB8AC3E}">
        <p14:creationId xmlns:p14="http://schemas.microsoft.com/office/powerpoint/2010/main" val="30844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sz="2000" dirty="0"/>
          </a:p>
        </p:txBody>
      </p:sp>
      <p:sp>
        <p:nvSpPr>
          <p:cNvPr id="3" name="Content Placeholder 2"/>
          <p:cNvSpPr>
            <a:spLocks noGrp="1"/>
          </p:cNvSpPr>
          <p:nvPr>
            <p:ph idx="1"/>
          </p:nvPr>
        </p:nvSpPr>
        <p:spPr/>
        <p:txBody>
          <a:bodyPr>
            <a:normAutofit fontScale="92500"/>
          </a:bodyPr>
          <a:lstStyle/>
          <a:p>
            <a:r>
              <a:rPr lang="en-US" sz="2800" b="1" dirty="0">
                <a:solidFill>
                  <a:srgbClr val="FF0000"/>
                </a:solidFill>
              </a:rPr>
              <a:t>Eternal life </a:t>
            </a:r>
            <a:r>
              <a:rPr lang="en-US" sz="2800" dirty="0"/>
              <a:t>traditionally refers to continued life </a:t>
            </a:r>
            <a:r>
              <a:rPr lang="en-US" sz="2800" b="1" dirty="0"/>
              <a:t>after death</a:t>
            </a:r>
            <a:r>
              <a:rPr lang="en-US" sz="2800" dirty="0"/>
              <a:t>. </a:t>
            </a:r>
            <a:r>
              <a:rPr lang="zh-TW" altLang="en-US" sz="2800" dirty="0"/>
              <a:t>傳統上，永生是指</a:t>
            </a:r>
            <a:r>
              <a:rPr lang="zh-TW" altLang="en-US" sz="2800" dirty="0">
                <a:solidFill>
                  <a:srgbClr val="FF0000"/>
                </a:solidFill>
              </a:rPr>
              <a:t>死後</a:t>
            </a:r>
            <a:r>
              <a:rPr lang="zh-TW" altLang="en-US" sz="2800" dirty="0"/>
              <a:t>永續的生命</a:t>
            </a:r>
          </a:p>
          <a:p>
            <a:pPr marL="0" indent="0">
              <a:buNone/>
            </a:pPr>
            <a:endParaRPr lang="en-US" sz="2800" dirty="0"/>
          </a:p>
          <a:p>
            <a:r>
              <a:rPr lang="en-US" sz="2800" dirty="0"/>
              <a:t>It (</a:t>
            </a:r>
            <a:r>
              <a:rPr lang="en-US" sz="2800" b="1" dirty="0">
                <a:solidFill>
                  <a:srgbClr val="FF0000"/>
                </a:solidFill>
              </a:rPr>
              <a:t>Eternal Life</a:t>
            </a:r>
            <a:r>
              <a:rPr lang="en-US" sz="2800" dirty="0"/>
              <a:t>) is such a refreshing hope that Jesus offers us.    </a:t>
            </a:r>
            <a:r>
              <a:rPr lang="zh-TW" altLang="en-US" sz="2800" dirty="0"/>
              <a:t>耶穌給我們的希望 </a:t>
            </a:r>
            <a:r>
              <a:rPr lang="en-US" altLang="zh-TW" sz="2800" dirty="0"/>
              <a:t>(</a:t>
            </a:r>
            <a:r>
              <a:rPr lang="zh-TW" altLang="en-US" sz="2800" b="1" dirty="0">
                <a:solidFill>
                  <a:srgbClr val="FF0000"/>
                </a:solidFill>
              </a:rPr>
              <a:t>永生</a:t>
            </a:r>
            <a:r>
              <a:rPr lang="en-US" altLang="zh-TW" sz="2800" dirty="0"/>
              <a:t>), </a:t>
            </a:r>
            <a:r>
              <a:rPr lang="zh-TW" altLang="en-US" sz="2800" dirty="0"/>
              <a:t>是如此的令人振奮</a:t>
            </a:r>
            <a:endParaRPr lang="en-US" altLang="zh-TW" sz="2800" dirty="0"/>
          </a:p>
          <a:p>
            <a:endParaRPr lang="zh-TW" altLang="en-US" sz="2800" dirty="0"/>
          </a:p>
          <a:p>
            <a:r>
              <a:rPr lang="en-US" sz="2800" dirty="0"/>
              <a:t>This (</a:t>
            </a:r>
            <a:r>
              <a:rPr lang="en-US" sz="2800" b="1" dirty="0">
                <a:solidFill>
                  <a:srgbClr val="FF0000"/>
                </a:solidFill>
              </a:rPr>
              <a:t>Eternal Life</a:t>
            </a:r>
            <a:r>
              <a:rPr lang="en-US" sz="2800" dirty="0"/>
              <a:t>) is the reason that Jesus came (salvation).  The goal of salvation is not the forgiveness of sin to avoid hell.   </a:t>
            </a:r>
            <a:r>
              <a:rPr lang="zh-TW" altLang="en-US" sz="2800" dirty="0"/>
              <a:t>耶穌</a:t>
            </a:r>
            <a:r>
              <a:rPr lang="zh-TW" altLang="en-US" sz="2800" dirty="0">
                <a:solidFill>
                  <a:srgbClr val="FF0000"/>
                </a:solidFill>
              </a:rPr>
              <a:t>救贖</a:t>
            </a:r>
            <a:r>
              <a:rPr lang="zh-TW" altLang="en-US" sz="2800" dirty="0"/>
              <a:t>的目的是給我們</a:t>
            </a:r>
            <a:r>
              <a:rPr lang="zh-TW" altLang="en-US" sz="2800" b="1" dirty="0">
                <a:solidFill>
                  <a:srgbClr val="FF0000"/>
                </a:solidFill>
              </a:rPr>
              <a:t>永生</a:t>
            </a:r>
            <a:r>
              <a:rPr lang="zh-TW" altLang="en-US" sz="2800" b="1" dirty="0"/>
              <a:t>，並</a:t>
            </a:r>
            <a:r>
              <a:rPr lang="zh-TW" altLang="en-US" sz="2800" dirty="0"/>
              <a:t>非</a:t>
            </a:r>
            <a:r>
              <a:rPr lang="zh-TW" altLang="en-US" sz="2800" u="sng" dirty="0"/>
              <a:t>為免入地獄</a:t>
            </a:r>
            <a:r>
              <a:rPr lang="zh-TW" altLang="en-US" sz="2800" dirty="0"/>
              <a:t>，求罪的寬恕。</a:t>
            </a:r>
            <a:endParaRPr lang="en-US" altLang="zh-TW" sz="2800" dirty="0"/>
          </a:p>
          <a:p>
            <a:pPr marL="0" indent="0">
              <a:buNone/>
            </a:pPr>
            <a:endParaRPr lang="zh-TW" altLang="en-US" sz="2800" dirty="0"/>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2</a:t>
            </a:fld>
            <a:endParaRPr lang="en-US"/>
          </a:p>
        </p:txBody>
      </p:sp>
    </p:spTree>
    <p:extLst>
      <p:ext uri="{BB962C8B-B14F-4D97-AF65-F5344CB8AC3E}">
        <p14:creationId xmlns:p14="http://schemas.microsoft.com/office/powerpoint/2010/main" val="3548595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a:xfrm>
            <a:off x="457200" y="1524000"/>
            <a:ext cx="8229600" cy="4525963"/>
          </a:xfrm>
        </p:spPr>
        <p:txBody>
          <a:bodyPr>
            <a:normAutofit/>
          </a:bodyPr>
          <a:lstStyle/>
          <a:p>
            <a:r>
              <a:rPr lang="en-US" sz="2000" dirty="0"/>
              <a:t>Theologically, “</a:t>
            </a:r>
            <a:r>
              <a:rPr lang="en-US" sz="2000" b="1" dirty="0">
                <a:solidFill>
                  <a:srgbClr val="FF0000"/>
                </a:solidFill>
              </a:rPr>
              <a:t>eternal</a:t>
            </a:r>
            <a:r>
              <a:rPr lang="en-US" sz="2000" dirty="0"/>
              <a:t> ” </a:t>
            </a:r>
            <a:r>
              <a:rPr lang="en-US" sz="2000" dirty="0" err="1">
                <a:solidFill>
                  <a:srgbClr val="FF0000"/>
                </a:solidFill>
              </a:rPr>
              <a:t>永恒</a:t>
            </a:r>
            <a:r>
              <a:rPr lang="en-US" sz="2000" dirty="0" err="1"/>
              <a:t>means</a:t>
            </a:r>
            <a:r>
              <a:rPr lang="en-US" sz="2000" dirty="0"/>
              <a:t> </a:t>
            </a:r>
            <a:r>
              <a:rPr lang="en-US" sz="2000" u="sng" dirty="0"/>
              <a:t>not within any time</a:t>
            </a:r>
            <a:r>
              <a:rPr lang="en-US" sz="2000" dirty="0"/>
              <a:t> limit, outside of time and </a:t>
            </a:r>
            <a:r>
              <a:rPr lang="en-US" sz="2000" dirty="0">
                <a:solidFill>
                  <a:srgbClr val="FF0000"/>
                </a:solidFill>
              </a:rPr>
              <a:t>existing</a:t>
            </a:r>
            <a:r>
              <a:rPr lang="en-US" sz="2000" dirty="0"/>
              <a:t> </a:t>
            </a:r>
            <a:r>
              <a:rPr lang="en-US" sz="2000" u="sng" dirty="0"/>
              <a:t>without a beginning or end</a:t>
            </a:r>
            <a:r>
              <a:rPr lang="en-US" sz="2000" dirty="0"/>
              <a:t>, like “spirit”; whereas “</a:t>
            </a:r>
            <a:r>
              <a:rPr lang="en-US" sz="2000" b="1" dirty="0">
                <a:solidFill>
                  <a:srgbClr val="FF0000"/>
                </a:solidFill>
              </a:rPr>
              <a:t>everlasting</a:t>
            </a:r>
            <a:r>
              <a:rPr lang="en-US" sz="2000" dirty="0"/>
              <a:t>” </a:t>
            </a:r>
            <a:r>
              <a:rPr lang="en-US" sz="2000" dirty="0" err="1">
                <a:solidFill>
                  <a:srgbClr val="FF0000"/>
                </a:solidFill>
              </a:rPr>
              <a:t>永生</a:t>
            </a:r>
            <a:r>
              <a:rPr lang="en-US" sz="2000" dirty="0" err="1"/>
              <a:t>means</a:t>
            </a:r>
            <a:r>
              <a:rPr lang="en-US" sz="2000" dirty="0"/>
              <a:t> “the </a:t>
            </a:r>
            <a:r>
              <a:rPr lang="en-US" sz="2000" u="sng" dirty="0"/>
              <a:t>life</a:t>
            </a:r>
            <a:r>
              <a:rPr lang="en-US" sz="2000" dirty="0"/>
              <a:t> which did not always exist but was granted to God and it was forever, running </a:t>
            </a:r>
            <a:r>
              <a:rPr lang="en-US" sz="2000" u="sng" dirty="0"/>
              <a:t>within time</a:t>
            </a:r>
            <a:r>
              <a:rPr lang="en-US" sz="2000" dirty="0"/>
              <a:t>, or something similar, which has a </a:t>
            </a:r>
            <a:r>
              <a:rPr lang="en-US" sz="2000" u="sng" dirty="0"/>
              <a:t>beginning but no end</a:t>
            </a:r>
            <a:r>
              <a:rPr lang="en-US" sz="2000" dirty="0"/>
              <a:t>.”</a:t>
            </a:r>
          </a:p>
          <a:p>
            <a:endParaRPr lang="en-US" sz="2000" dirty="0"/>
          </a:p>
          <a:p>
            <a:pPr marL="0" indent="0">
              <a:buNone/>
            </a:pPr>
            <a:r>
              <a:rPr lang="zh-TW" altLang="en-US" sz="2000" dirty="0"/>
              <a:t>      從</a:t>
            </a:r>
            <a:r>
              <a:rPr lang="zh-TW" altLang="en-US" sz="2000" b="1" dirty="0">
                <a:solidFill>
                  <a:srgbClr val="FF0000"/>
                </a:solidFill>
              </a:rPr>
              <a:t>神學上</a:t>
            </a:r>
            <a:r>
              <a:rPr lang="zh-TW" altLang="en-US" sz="2000" dirty="0"/>
              <a:t>講，</a:t>
            </a:r>
            <a:r>
              <a:rPr lang="en-US" altLang="zh-TW" sz="2000" dirty="0"/>
              <a:t>“</a:t>
            </a:r>
            <a:r>
              <a:rPr lang="en-US" altLang="zh-TW" sz="2000" dirty="0">
                <a:solidFill>
                  <a:srgbClr val="FF0000"/>
                </a:solidFill>
              </a:rPr>
              <a:t>eternal</a:t>
            </a:r>
            <a:r>
              <a:rPr lang="en-US" altLang="zh-TW" sz="2000" dirty="0"/>
              <a:t> ” </a:t>
            </a:r>
            <a:r>
              <a:rPr lang="zh-TW" altLang="en-US" sz="2000" dirty="0">
                <a:solidFill>
                  <a:srgbClr val="FF0000"/>
                </a:solidFill>
              </a:rPr>
              <a:t>永恆</a:t>
            </a:r>
            <a:r>
              <a:rPr lang="zh-TW" altLang="en-US" sz="2000" dirty="0"/>
              <a:t>是指“不在任何時限之內，在時間之外，</a:t>
            </a:r>
            <a:endParaRPr lang="en-US" altLang="zh-TW" sz="2000" dirty="0"/>
          </a:p>
          <a:p>
            <a:pPr marL="0" indent="0">
              <a:buNone/>
            </a:pPr>
            <a:r>
              <a:rPr lang="zh-TW" altLang="en-US" sz="2000" dirty="0"/>
              <a:t>      </a:t>
            </a:r>
            <a:r>
              <a:rPr lang="zh-TW" altLang="en-US" sz="2000" u="sng" dirty="0"/>
              <a:t>沒有開始或結束的</a:t>
            </a:r>
            <a:r>
              <a:rPr lang="zh-TW" altLang="en-US" sz="2000" b="1" u="sng" dirty="0">
                <a:solidFill>
                  <a:srgbClr val="FF0000"/>
                </a:solidFill>
              </a:rPr>
              <a:t>存在</a:t>
            </a:r>
            <a:r>
              <a:rPr lang="zh-TW" altLang="en-US" sz="2000" dirty="0"/>
              <a:t>，例如“精神 </a:t>
            </a:r>
            <a:r>
              <a:rPr lang="en-US" altLang="zh-TW" sz="2000" dirty="0"/>
              <a:t>(</a:t>
            </a:r>
            <a:r>
              <a:rPr lang="zh-TW" altLang="en-US" sz="2000" dirty="0"/>
              <a:t>靈</a:t>
            </a:r>
            <a:r>
              <a:rPr lang="en-US" altLang="zh-TW" sz="2000" dirty="0"/>
              <a:t>)</a:t>
            </a:r>
            <a:r>
              <a:rPr lang="zh-TW" altLang="en-US" sz="2000" dirty="0"/>
              <a:t>”； </a:t>
            </a:r>
            <a:endParaRPr lang="en-US" altLang="zh-TW" sz="2000" dirty="0"/>
          </a:p>
          <a:p>
            <a:pPr marL="0" indent="0">
              <a:buNone/>
            </a:pPr>
            <a:r>
              <a:rPr lang="zh-TW" altLang="en-US" sz="2000" dirty="0"/>
              <a:t>     </a:t>
            </a:r>
            <a:r>
              <a:rPr lang="en-US" altLang="zh-TW" sz="2000" dirty="0"/>
              <a:t>“</a:t>
            </a:r>
            <a:r>
              <a:rPr lang="en-US" altLang="zh-TW" sz="2000" dirty="0">
                <a:solidFill>
                  <a:srgbClr val="FF0000"/>
                </a:solidFill>
              </a:rPr>
              <a:t>everlasting</a:t>
            </a:r>
            <a:r>
              <a:rPr lang="en-US" altLang="zh-TW" sz="2000" dirty="0"/>
              <a:t>” </a:t>
            </a:r>
            <a:r>
              <a:rPr lang="zh-TW" altLang="en-US" sz="2000" dirty="0">
                <a:solidFill>
                  <a:srgbClr val="FF0000"/>
                </a:solidFill>
              </a:rPr>
              <a:t>永生</a:t>
            </a:r>
            <a:r>
              <a:rPr lang="zh-TW" altLang="en-US" sz="2000" dirty="0"/>
              <a:t>是指“被奉獻予上帝的</a:t>
            </a:r>
            <a:r>
              <a:rPr lang="zh-TW" altLang="en-US" sz="2000" b="1" dirty="0">
                <a:solidFill>
                  <a:srgbClr val="FF0000"/>
                </a:solidFill>
              </a:rPr>
              <a:t>生命</a:t>
            </a:r>
            <a:r>
              <a:rPr lang="zh-TW" altLang="en-US" sz="2000" dirty="0"/>
              <a:t>但</a:t>
            </a:r>
            <a:r>
              <a:rPr lang="zh-TW" altLang="en-US" sz="2000" b="1" dirty="0"/>
              <a:t>並非總是</a:t>
            </a:r>
            <a:r>
              <a:rPr lang="zh-TW" altLang="en-US" sz="2000" b="1" dirty="0">
                <a:solidFill>
                  <a:srgbClr val="FF0000"/>
                </a:solidFill>
              </a:rPr>
              <a:t>存在</a:t>
            </a:r>
            <a:r>
              <a:rPr lang="zh-TW" altLang="en-US" sz="2000" dirty="0"/>
              <a:t>，它是永</a:t>
            </a:r>
            <a:endParaRPr lang="en-US" altLang="zh-TW" sz="2000" dirty="0"/>
          </a:p>
          <a:p>
            <a:pPr marL="0" indent="0">
              <a:buNone/>
            </a:pPr>
            <a:r>
              <a:rPr lang="zh-TW" altLang="en-US" sz="2000" dirty="0"/>
              <a:t>     久的，在時間之內運行，或類似</a:t>
            </a:r>
            <a:r>
              <a:rPr lang="zh-TW" altLang="en-US" sz="2000" u="sng" dirty="0"/>
              <a:t>有開始但沒有結束</a:t>
            </a:r>
            <a:r>
              <a:rPr lang="zh-TW" altLang="en-US" sz="2000" dirty="0"/>
              <a:t>的</a:t>
            </a:r>
            <a:r>
              <a:rPr lang="zh-TW" altLang="en-US" sz="2000" b="1" dirty="0"/>
              <a:t>東西</a:t>
            </a:r>
            <a:r>
              <a:rPr lang="zh-TW" altLang="en-US" sz="2000" dirty="0"/>
              <a:t>。”</a:t>
            </a:r>
            <a:endParaRPr lang="en-US" sz="2000" dirty="0"/>
          </a:p>
        </p:txBody>
      </p:sp>
      <p:sp>
        <p:nvSpPr>
          <p:cNvPr id="4" name="Slide Number Placeholder 3"/>
          <p:cNvSpPr>
            <a:spLocks noGrp="1"/>
          </p:cNvSpPr>
          <p:nvPr>
            <p:ph type="sldNum" sz="quarter" idx="12"/>
          </p:nvPr>
        </p:nvSpPr>
        <p:spPr/>
        <p:txBody>
          <a:bodyPr/>
          <a:lstStyle/>
          <a:p>
            <a:fld id="{E23B68CF-547E-4C5B-896C-6DEE9307CBCB}" type="slidenum">
              <a:rPr lang="en-US" smtClean="0"/>
              <a:t>3</a:t>
            </a:fld>
            <a:endParaRPr lang="en-US"/>
          </a:p>
        </p:txBody>
      </p:sp>
    </p:spTree>
    <p:extLst>
      <p:ext uri="{BB962C8B-B14F-4D97-AF65-F5344CB8AC3E}">
        <p14:creationId xmlns:p14="http://schemas.microsoft.com/office/powerpoint/2010/main" val="310361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a:bodyPr>
          <a:lstStyle/>
          <a:p>
            <a:r>
              <a:rPr lang="en-US" sz="1900" b="1" dirty="0"/>
              <a:t>Eternal Life </a:t>
            </a:r>
            <a:r>
              <a:rPr lang="en-US" sz="1900" dirty="0"/>
              <a:t>is a belief among members of The Church of Jesus Christ of Latter-day Saints (LDS Church) that mankind can </a:t>
            </a:r>
            <a:r>
              <a:rPr lang="en-US" sz="1900" u="sng" dirty="0">
                <a:solidFill>
                  <a:srgbClr val="FF0000"/>
                </a:solidFill>
              </a:rPr>
              <a:t>return</a:t>
            </a:r>
            <a:r>
              <a:rPr lang="en-US" sz="1900" u="sng" dirty="0"/>
              <a:t> to live in </a:t>
            </a:r>
            <a:r>
              <a:rPr lang="en-US" sz="1900" u="sng" dirty="0">
                <a:solidFill>
                  <a:srgbClr val="FF0000"/>
                </a:solidFill>
              </a:rPr>
              <a:t>God's</a:t>
            </a:r>
            <a:r>
              <a:rPr lang="en-US" sz="1900" u="sng" dirty="0"/>
              <a:t> presence and continue as families</a:t>
            </a:r>
            <a:r>
              <a:rPr lang="en-US" sz="1900" dirty="0"/>
              <a:t>.</a:t>
            </a:r>
          </a:p>
          <a:p>
            <a:endParaRPr lang="en-US" sz="1900" dirty="0"/>
          </a:p>
          <a:p>
            <a:pPr marL="0" indent="0">
              <a:buNone/>
            </a:pPr>
            <a:r>
              <a:rPr lang="zh-TW" altLang="en-US" sz="1900" dirty="0"/>
              <a:t>      耶穌基督後期聖徒教會（</a:t>
            </a:r>
            <a:r>
              <a:rPr lang="en-US" altLang="zh-TW" sz="1900" dirty="0"/>
              <a:t>LDS</a:t>
            </a:r>
            <a:r>
              <a:rPr lang="zh-TW" altLang="en-US" sz="1900" dirty="0"/>
              <a:t>教會）的成員認為，</a:t>
            </a:r>
            <a:r>
              <a:rPr lang="zh-TW" altLang="en-US" sz="1900" b="1" dirty="0">
                <a:solidFill>
                  <a:srgbClr val="FF0000"/>
                </a:solidFill>
              </a:rPr>
              <a:t>永生</a:t>
            </a:r>
            <a:r>
              <a:rPr lang="zh-TW" altLang="en-US" sz="1900" dirty="0"/>
              <a:t>是人類可以重返神</a:t>
            </a:r>
            <a:endParaRPr lang="en-US" altLang="zh-TW" sz="1900" dirty="0"/>
          </a:p>
          <a:p>
            <a:pPr marL="0" indent="0">
              <a:buNone/>
            </a:pPr>
            <a:r>
              <a:rPr lang="zh-TW" altLang="en-US" sz="1900" dirty="0"/>
              <a:t>      的生活，並繼續</a:t>
            </a:r>
            <a:r>
              <a:rPr lang="zh-TW" altLang="en-US" sz="1900" b="1" dirty="0">
                <a:solidFill>
                  <a:srgbClr val="FF0000"/>
                </a:solidFill>
              </a:rPr>
              <a:t>與神視為一家</a:t>
            </a:r>
            <a:r>
              <a:rPr lang="zh-TW" altLang="en-US" sz="1900" dirty="0"/>
              <a:t>。</a:t>
            </a:r>
            <a:endParaRPr lang="en-US" sz="1900" dirty="0"/>
          </a:p>
          <a:p>
            <a:pPr marL="0" indent="0">
              <a:buNone/>
            </a:pPr>
            <a:endParaRPr lang="en-US" sz="1900" dirty="0"/>
          </a:p>
          <a:p>
            <a:r>
              <a:rPr lang="zh-TW" altLang="en-US" sz="2000" dirty="0"/>
              <a:t>我們要持續不斷</a:t>
            </a:r>
            <a:r>
              <a:rPr lang="zh-TW" altLang="en-US" sz="2000" b="1" dirty="0"/>
              <a:t>信</a:t>
            </a:r>
            <a:r>
              <a:rPr lang="zh-TW" altLang="en-US" sz="2000" dirty="0"/>
              <a:t>而</a:t>
            </a:r>
            <a:r>
              <a:rPr lang="zh-TW" altLang="en-US" sz="2000" b="1" dirty="0"/>
              <a:t>忠</a:t>
            </a:r>
            <a:r>
              <a:rPr lang="zh-TW" altLang="en-US" sz="2000" dirty="0"/>
              <a:t>心常在</a:t>
            </a:r>
            <a:r>
              <a:rPr lang="zh-TW" altLang="en-US" sz="2000" b="1" dirty="0"/>
              <a:t>主耶穌裡面</a:t>
            </a:r>
            <a:r>
              <a:rPr lang="zh-TW" altLang="en-US" sz="2000" dirty="0"/>
              <a:t>，經由耶穌釘十字架，為我們</a:t>
            </a:r>
            <a:r>
              <a:rPr lang="zh-TW" altLang="en-US" sz="2000" b="1" dirty="0"/>
              <a:t>贖罪</a:t>
            </a:r>
            <a:r>
              <a:rPr lang="zh-TW" altLang="en-US" sz="2000" dirty="0"/>
              <a:t>，與神保持如</a:t>
            </a:r>
            <a:r>
              <a:rPr lang="zh-TW" altLang="en-US" sz="2000" u="sng" dirty="0"/>
              <a:t>同父子親近</a:t>
            </a:r>
            <a:r>
              <a:rPr lang="zh-TW" altLang="en-US" sz="2000" dirty="0"/>
              <a:t>的關係。經過</a:t>
            </a:r>
            <a:r>
              <a:rPr lang="zh-TW" altLang="en-US" sz="2000" dirty="0">
                <a:solidFill>
                  <a:srgbClr val="FF0000"/>
                </a:solidFill>
              </a:rPr>
              <a:t>重生 </a:t>
            </a:r>
            <a:r>
              <a:rPr lang="en-US" altLang="zh-TW" sz="2000" dirty="0">
                <a:solidFill>
                  <a:srgbClr val="FF0000"/>
                </a:solidFill>
              </a:rPr>
              <a:t>(born again)</a:t>
            </a:r>
            <a:r>
              <a:rPr lang="zh-TW" altLang="en-US" sz="2000" dirty="0"/>
              <a:t>、</a:t>
            </a:r>
            <a:r>
              <a:rPr lang="zh-TW" altLang="en-US" sz="2000" dirty="0">
                <a:solidFill>
                  <a:srgbClr val="FF0000"/>
                </a:solidFill>
              </a:rPr>
              <a:t>進神的國</a:t>
            </a:r>
            <a:r>
              <a:rPr lang="zh-TW" altLang="en-US" sz="2000" dirty="0"/>
              <a:t>與</a:t>
            </a:r>
            <a:r>
              <a:rPr lang="zh-TW" altLang="en-US" sz="2000" dirty="0">
                <a:solidFill>
                  <a:srgbClr val="FF0000"/>
                </a:solidFill>
              </a:rPr>
              <a:t>永生</a:t>
            </a:r>
            <a:r>
              <a:rPr lang="zh-TW" altLang="en-US" sz="2000" dirty="0"/>
              <a:t>。</a:t>
            </a:r>
            <a:endParaRPr lang="en-US" sz="2000" dirty="0"/>
          </a:p>
        </p:txBody>
      </p:sp>
      <p:sp>
        <p:nvSpPr>
          <p:cNvPr id="4" name="Slide Number Placeholder 3"/>
          <p:cNvSpPr>
            <a:spLocks noGrp="1"/>
          </p:cNvSpPr>
          <p:nvPr>
            <p:ph type="sldNum" sz="quarter" idx="12"/>
          </p:nvPr>
        </p:nvSpPr>
        <p:spPr/>
        <p:txBody>
          <a:bodyPr/>
          <a:lstStyle/>
          <a:p>
            <a:fld id="{E23B68CF-547E-4C5B-896C-6DEE9307CBCB}" type="slidenum">
              <a:rPr lang="en-US" smtClean="0"/>
              <a:t>4</a:t>
            </a:fld>
            <a:endParaRPr lang="en-US"/>
          </a:p>
        </p:txBody>
      </p:sp>
    </p:spTree>
    <p:extLst>
      <p:ext uri="{BB962C8B-B14F-4D97-AF65-F5344CB8AC3E}">
        <p14:creationId xmlns:p14="http://schemas.microsoft.com/office/powerpoint/2010/main" val="101494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fontScale="77500" lnSpcReduction="20000"/>
          </a:bodyPr>
          <a:lstStyle/>
          <a:p>
            <a:r>
              <a:rPr lang="zh-TW" altLang="en-US" sz="2000" b="1" dirty="0">
                <a:solidFill>
                  <a:srgbClr val="FF0000"/>
                </a:solidFill>
              </a:rPr>
              <a:t>整本聖經</a:t>
            </a:r>
            <a:r>
              <a:rPr lang="zh-TW" altLang="en-US" sz="2000" dirty="0"/>
              <a:t>，包括舊約和新約，只有</a:t>
            </a:r>
            <a:r>
              <a:rPr lang="zh-TW" altLang="en-US" sz="2000" dirty="0">
                <a:solidFill>
                  <a:srgbClr val="FF0000"/>
                </a:solidFill>
              </a:rPr>
              <a:t>約翰福音</a:t>
            </a:r>
            <a:r>
              <a:rPr lang="zh-TW" altLang="en-US" sz="2000" dirty="0"/>
              <a:t>最多談到永生。</a:t>
            </a:r>
            <a:endParaRPr lang="en-US" altLang="zh-TW" sz="2000" dirty="0"/>
          </a:p>
          <a:p>
            <a:pPr marL="0" indent="0">
              <a:buNone/>
            </a:pPr>
            <a:endParaRPr lang="en-US" altLang="zh-TW" sz="2000" dirty="0"/>
          </a:p>
          <a:p>
            <a:r>
              <a:rPr lang="zh-TW" altLang="en-US" sz="2000" b="1" dirty="0">
                <a:solidFill>
                  <a:srgbClr val="FF0000"/>
                </a:solidFill>
              </a:rPr>
              <a:t>舊約</a:t>
            </a:r>
            <a:r>
              <a:rPr lang="zh-TW" altLang="en-US" sz="2000" dirty="0"/>
              <a:t>時代的人，對死後的生命不太了解，舊約裡曾提起，</a:t>
            </a:r>
            <a:r>
              <a:rPr lang="zh-TW" altLang="en-US" sz="2000" u="sng" dirty="0"/>
              <a:t>將來的生命</a:t>
            </a:r>
            <a:r>
              <a:rPr lang="zh-TW" altLang="en-US" sz="2000" dirty="0"/>
              <a:t>與</a:t>
            </a:r>
            <a:r>
              <a:rPr lang="zh-TW" altLang="en-US" sz="2000" u="sng" dirty="0"/>
              <a:t>未來的期</a:t>
            </a:r>
            <a:r>
              <a:rPr lang="zh-TW" altLang="en-US" sz="2000" dirty="0"/>
              <a:t>望等。但對於</a:t>
            </a:r>
            <a:r>
              <a:rPr lang="zh-TW" altLang="en-US" sz="2000" b="1" dirty="0"/>
              <a:t>永遠生命的觀念</a:t>
            </a:r>
            <a:r>
              <a:rPr lang="zh-TW" altLang="en-US" sz="2000" dirty="0"/>
              <a:t>，</a:t>
            </a:r>
            <a:r>
              <a:rPr lang="zh-TW" altLang="en-US" sz="2000" b="1" dirty="0"/>
              <a:t>直到新約</a:t>
            </a:r>
            <a:r>
              <a:rPr lang="zh-TW" altLang="en-US" sz="2000" dirty="0"/>
              <a:t>才明顯的啟示出來。</a:t>
            </a:r>
            <a:endParaRPr lang="en-US" altLang="zh-TW" sz="2000" dirty="0"/>
          </a:p>
          <a:p>
            <a:endParaRPr lang="en-US" altLang="zh-TW" sz="2000" dirty="0"/>
          </a:p>
          <a:p>
            <a:r>
              <a:rPr lang="zh-TW" altLang="en-US" sz="2000" dirty="0"/>
              <a:t>猶太人談永生嗎</a:t>
            </a:r>
            <a:r>
              <a:rPr lang="en-US" altLang="zh-TW" sz="2000" dirty="0"/>
              <a:t>?</a:t>
            </a:r>
            <a:r>
              <a:rPr lang="zh-TW" altLang="en-US" sz="2000" dirty="0"/>
              <a:t> 猶太人認為</a:t>
            </a:r>
            <a:r>
              <a:rPr lang="zh-TW" altLang="en-US" sz="2000" b="1" dirty="0"/>
              <a:t>研讀聖經</a:t>
            </a:r>
            <a:r>
              <a:rPr lang="zh-TW" altLang="en-US" sz="2000" dirty="0"/>
              <a:t>才是真正活出一個人的「永恆生命」。</a:t>
            </a:r>
            <a:r>
              <a:rPr lang="zh-TW" altLang="en-US" sz="1200" dirty="0"/>
              <a:t>約翰福音 </a:t>
            </a:r>
            <a:r>
              <a:rPr lang="en-US" altLang="zh-TW" sz="1200" dirty="0"/>
              <a:t>5:39-40 </a:t>
            </a:r>
            <a:r>
              <a:rPr lang="zh-TW" altLang="en-US" sz="1200" dirty="0"/>
              <a:t>為耶穌作的見證</a:t>
            </a:r>
            <a:r>
              <a:rPr lang="zh-TW" altLang="en-US" sz="2000" dirty="0"/>
              <a:t>「你們（猶太人</a:t>
            </a:r>
            <a:r>
              <a:rPr lang="en-US" altLang="zh-TW" sz="2000" dirty="0"/>
              <a:t>)</a:t>
            </a:r>
            <a:r>
              <a:rPr lang="zh-TW" altLang="en-US" sz="2000" b="1" dirty="0">
                <a:solidFill>
                  <a:srgbClr val="FF0000"/>
                </a:solidFill>
              </a:rPr>
              <a:t>查考聖經</a:t>
            </a:r>
            <a:r>
              <a:rPr lang="zh-TW" altLang="en-US" sz="2000" dirty="0"/>
              <a:t>，因你們以為其中有永生；而這經正是為我作見證的。然而，你們不肯</a:t>
            </a:r>
            <a:r>
              <a:rPr lang="zh-TW" altLang="en-US" sz="2000" b="1" dirty="0">
                <a:solidFill>
                  <a:srgbClr val="FF0000"/>
                </a:solidFill>
              </a:rPr>
              <a:t>到我這裏來得生命</a:t>
            </a:r>
            <a:r>
              <a:rPr lang="zh-TW" altLang="en-US" sz="2000" dirty="0"/>
              <a:t>。」</a:t>
            </a:r>
            <a:endParaRPr lang="en-US" altLang="zh-TW" sz="2000" dirty="0"/>
          </a:p>
          <a:p>
            <a:pPr marL="0" indent="0">
              <a:buNone/>
            </a:pPr>
            <a:endParaRPr lang="zh-TW" altLang="en-US" sz="2000" dirty="0"/>
          </a:p>
          <a:p>
            <a:r>
              <a:rPr lang="zh-TW" altLang="en-US" sz="2000" b="1" dirty="0">
                <a:solidFill>
                  <a:srgbClr val="FF0000"/>
                </a:solidFill>
              </a:rPr>
              <a:t>永生</a:t>
            </a:r>
            <a:r>
              <a:rPr lang="zh-TW" altLang="en-US" sz="2000" dirty="0"/>
              <a:t>這個字其實常在舊約看見，意思是永恆</a:t>
            </a:r>
            <a:r>
              <a:rPr lang="en-US" altLang="zh-TW" sz="2000" dirty="0"/>
              <a:t>〈</a:t>
            </a:r>
            <a:r>
              <a:rPr lang="zh-TW" altLang="en-US" sz="2000" dirty="0"/>
              <a:t>永遠</a:t>
            </a:r>
            <a:r>
              <a:rPr lang="en-US" altLang="zh-TW" sz="2000" dirty="0"/>
              <a:t>〉</a:t>
            </a:r>
            <a:r>
              <a:rPr lang="zh-TW" altLang="en-US" sz="2000" dirty="0"/>
              <a:t>的生命，在</a:t>
            </a:r>
            <a:r>
              <a:rPr lang="zh-TW" altLang="en-US" sz="2000" u="sng" dirty="0">
                <a:solidFill>
                  <a:srgbClr val="FF0000"/>
                </a:solidFill>
              </a:rPr>
              <a:t>猶太人</a:t>
            </a:r>
            <a:r>
              <a:rPr lang="zh-TW" altLang="en-US" sz="2000" u="sng" dirty="0"/>
              <a:t>的信仰</a:t>
            </a:r>
            <a:r>
              <a:rPr lang="zh-TW" altLang="en-US" sz="2000" dirty="0"/>
              <a:t>文化思想裡，永生一詞其實是指</a:t>
            </a:r>
            <a:r>
              <a:rPr lang="zh-TW" altLang="en-US" sz="2000" dirty="0">
                <a:solidFill>
                  <a:srgbClr val="FF0000"/>
                </a:solidFill>
              </a:rPr>
              <a:t>神</a:t>
            </a:r>
            <a:r>
              <a:rPr lang="zh-TW" altLang="en-US" sz="2000" dirty="0"/>
              <a:t>，因為在舊約經常 稱神是</a:t>
            </a:r>
            <a:r>
              <a:rPr lang="zh-TW" altLang="en-US" sz="2000" dirty="0">
                <a:solidFill>
                  <a:srgbClr val="FF0000"/>
                </a:solidFill>
              </a:rPr>
              <a:t>永生神</a:t>
            </a:r>
            <a:r>
              <a:rPr lang="zh-TW" altLang="en-US" sz="2000" dirty="0"/>
              <a:t>，所以永生是</a:t>
            </a:r>
            <a:r>
              <a:rPr lang="zh-TW" altLang="en-US" sz="2000" b="1" dirty="0">
                <a:solidFill>
                  <a:srgbClr val="FF0000"/>
                </a:solidFill>
              </a:rPr>
              <a:t>神</a:t>
            </a:r>
            <a:r>
              <a:rPr lang="zh-TW" altLang="en-US" sz="2000" dirty="0"/>
              <a:t>的其中一個</a:t>
            </a:r>
            <a:r>
              <a:rPr lang="zh-TW" altLang="en-US" sz="2000" dirty="0">
                <a:solidFill>
                  <a:srgbClr val="FF0000"/>
                </a:solidFill>
              </a:rPr>
              <a:t>代名詞</a:t>
            </a:r>
            <a:r>
              <a:rPr lang="zh-TW" altLang="en-US" sz="2000" dirty="0"/>
              <a:t>。</a:t>
            </a:r>
            <a:endParaRPr lang="en-US" altLang="zh-TW" sz="2000" dirty="0"/>
          </a:p>
          <a:p>
            <a:endParaRPr lang="en-US" altLang="zh-TW" sz="2000" dirty="0"/>
          </a:p>
          <a:p>
            <a:r>
              <a:rPr lang="en-US" sz="2000" b="1" dirty="0"/>
              <a:t>Everlasting life </a:t>
            </a:r>
            <a:r>
              <a:rPr lang="en-US" sz="2000" dirty="0"/>
              <a:t>is a present-tense possession. It’s not something that begins when we get to heaven. There are a number of scriptures that speak of </a:t>
            </a:r>
            <a:r>
              <a:rPr lang="en-US" sz="2000" b="1" dirty="0"/>
              <a:t>everlasting life</a:t>
            </a:r>
            <a:r>
              <a:rPr lang="en-US" sz="2000" dirty="0"/>
              <a:t> as something we possess </a:t>
            </a:r>
            <a:r>
              <a:rPr lang="en-US" sz="2000" dirty="0">
                <a:solidFill>
                  <a:srgbClr val="FF0000"/>
                </a:solidFill>
              </a:rPr>
              <a:t>in this life</a:t>
            </a:r>
            <a:r>
              <a:rPr lang="en-US" sz="2000" dirty="0"/>
              <a:t>. </a:t>
            </a:r>
          </a:p>
          <a:p>
            <a:endParaRPr lang="en-US" sz="2000" dirty="0"/>
          </a:p>
          <a:p>
            <a:pPr marL="0" indent="0">
              <a:buNone/>
            </a:pPr>
            <a:r>
              <a:rPr lang="zh-TW" altLang="en-US" sz="2000" dirty="0"/>
              <a:t>      </a:t>
            </a:r>
            <a:r>
              <a:rPr lang="zh-TW" altLang="en-US" sz="2000" b="1" dirty="0">
                <a:solidFill>
                  <a:srgbClr val="FF0000"/>
                </a:solidFill>
              </a:rPr>
              <a:t>永生</a:t>
            </a:r>
            <a:r>
              <a:rPr lang="zh-TW" altLang="en-US" sz="2000" dirty="0"/>
              <a:t>是目前當下的擁有財產。 這不是我們上天堂時</a:t>
            </a:r>
            <a:r>
              <a:rPr lang="zh-TW" altLang="en-US" sz="2000" b="1" dirty="0">
                <a:solidFill>
                  <a:srgbClr val="FF0000"/>
                </a:solidFill>
              </a:rPr>
              <a:t>才</a:t>
            </a:r>
            <a:r>
              <a:rPr lang="zh-TW" altLang="en-US" sz="2000" dirty="0"/>
              <a:t>開始的事情。 有許多</a:t>
            </a:r>
            <a:r>
              <a:rPr lang="zh-TW" altLang="en-US" sz="2000" b="1" dirty="0">
                <a:solidFill>
                  <a:srgbClr val="FF0000"/>
                </a:solidFill>
              </a:rPr>
              <a:t>經文</a:t>
            </a:r>
            <a:r>
              <a:rPr lang="zh-TW" altLang="en-US" sz="2000" dirty="0"/>
              <a:t>說永生</a:t>
            </a:r>
            <a:endParaRPr lang="en-US" altLang="zh-TW" sz="2000" dirty="0"/>
          </a:p>
          <a:p>
            <a:pPr marL="0" indent="0">
              <a:buNone/>
            </a:pPr>
            <a:r>
              <a:rPr lang="zh-TW" altLang="en-US" sz="2000" dirty="0"/>
              <a:t>      是我們</a:t>
            </a:r>
            <a:r>
              <a:rPr lang="zh-TW" altLang="en-US" sz="2000" b="1" dirty="0">
                <a:solidFill>
                  <a:srgbClr val="FF0000"/>
                </a:solidFill>
              </a:rPr>
              <a:t>今生所擁有</a:t>
            </a:r>
            <a:r>
              <a:rPr lang="zh-TW" altLang="en-US" sz="2000" dirty="0"/>
              <a:t>的東西。</a:t>
            </a:r>
            <a:endParaRPr lang="en-US" altLang="zh-TW" sz="2000" dirty="0"/>
          </a:p>
          <a:p>
            <a:endParaRPr lang="zh-TW" altLang="en-US" sz="2000" dirty="0"/>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5</a:t>
            </a:fld>
            <a:endParaRPr lang="en-US"/>
          </a:p>
        </p:txBody>
      </p:sp>
    </p:spTree>
    <p:extLst>
      <p:ext uri="{BB962C8B-B14F-4D97-AF65-F5344CB8AC3E}">
        <p14:creationId xmlns:p14="http://schemas.microsoft.com/office/powerpoint/2010/main" val="211632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lstStyle/>
          <a:p>
            <a:r>
              <a:rPr lang="en-US" altLang="zh-TW" sz="2400" dirty="0"/>
              <a:t>《</a:t>
            </a:r>
            <a:r>
              <a:rPr lang="zh-TW" altLang="en-US" sz="2400" dirty="0"/>
              <a:t>約翰福音</a:t>
            </a:r>
            <a:r>
              <a:rPr lang="en-US" altLang="zh-TW" sz="2400" dirty="0"/>
              <a:t>》</a:t>
            </a:r>
            <a:r>
              <a:rPr lang="zh-TW" altLang="en-US" sz="2400" dirty="0"/>
              <a:t>可發現有</a:t>
            </a:r>
            <a:r>
              <a:rPr lang="zh-TW" altLang="en-US" sz="2400" dirty="0">
                <a:solidFill>
                  <a:srgbClr val="FF0000"/>
                </a:solidFill>
              </a:rPr>
              <a:t>六章</a:t>
            </a:r>
            <a:r>
              <a:rPr lang="zh-TW" altLang="en-US" sz="2400" dirty="0"/>
              <a:t>共</a:t>
            </a:r>
            <a:r>
              <a:rPr lang="zh-TW" altLang="en-US" sz="2400" dirty="0">
                <a:solidFill>
                  <a:srgbClr val="FF0000"/>
                </a:solidFill>
              </a:rPr>
              <a:t>十一節</a:t>
            </a:r>
            <a:r>
              <a:rPr lang="zh-TW" altLang="en-US" sz="2400" dirty="0"/>
              <a:t>談到永生。</a:t>
            </a:r>
          </a:p>
          <a:p>
            <a:endParaRPr lang="zh-TW" altLang="en-US" sz="2400" dirty="0"/>
          </a:p>
          <a:p>
            <a:r>
              <a:rPr lang="en-US" altLang="zh-TW" sz="2400" dirty="0"/>
              <a:t>《</a:t>
            </a:r>
            <a:r>
              <a:rPr lang="zh-TW" altLang="en-US" sz="2400" dirty="0"/>
              <a:t>約翰福音</a:t>
            </a:r>
            <a:r>
              <a:rPr lang="en-US" altLang="zh-TW" sz="2400" dirty="0"/>
              <a:t>》</a:t>
            </a:r>
            <a:r>
              <a:rPr lang="zh-TW" altLang="en-US" sz="2400" dirty="0"/>
              <a:t>上述</a:t>
            </a:r>
            <a:r>
              <a:rPr lang="zh-TW" altLang="en-US" sz="2400" dirty="0">
                <a:solidFill>
                  <a:srgbClr val="FF0000"/>
                </a:solidFill>
              </a:rPr>
              <a:t>十一節</a:t>
            </a:r>
            <a:r>
              <a:rPr lang="zh-TW" altLang="en-US" sz="2400" dirty="0"/>
              <a:t>中有</a:t>
            </a:r>
            <a:r>
              <a:rPr lang="zh-TW" altLang="en-US" sz="2400" dirty="0">
                <a:solidFill>
                  <a:srgbClr val="FF0000"/>
                </a:solidFill>
              </a:rPr>
              <a:t>五節</a:t>
            </a:r>
            <a:r>
              <a:rPr lang="zh-TW" altLang="en-US" sz="2400" dirty="0"/>
              <a:t>談到 我們</a:t>
            </a:r>
            <a:r>
              <a:rPr lang="zh-TW" altLang="en-US" sz="2400" dirty="0">
                <a:solidFill>
                  <a:srgbClr val="FF0000"/>
                </a:solidFill>
              </a:rPr>
              <a:t>今生擁有</a:t>
            </a:r>
            <a:r>
              <a:rPr lang="zh-TW" altLang="en-US" sz="2400" dirty="0"/>
              <a:t>的永生</a:t>
            </a:r>
            <a:r>
              <a:rPr lang="en-US" altLang="zh-TW" sz="2400" dirty="0"/>
              <a:t>:  John 4:14</a:t>
            </a:r>
            <a:r>
              <a:rPr lang="en-US" altLang="zh-TW" sz="2400"/>
              <a:t>,  5:24,  </a:t>
            </a:r>
            <a:r>
              <a:rPr lang="en-US" altLang="zh-TW" sz="2400" dirty="0"/>
              <a:t>6:27,  6:40,  6:47</a:t>
            </a:r>
            <a:r>
              <a:rPr lang="zh-TW" altLang="en-US" sz="2400" dirty="0"/>
              <a:t>。</a:t>
            </a:r>
          </a:p>
          <a:p>
            <a:pPr marL="0" indent="0">
              <a:buNone/>
            </a:pPr>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6</a:t>
            </a:fld>
            <a:endParaRPr lang="en-US"/>
          </a:p>
        </p:txBody>
      </p:sp>
    </p:spTree>
    <p:extLst>
      <p:ext uri="{BB962C8B-B14F-4D97-AF65-F5344CB8AC3E}">
        <p14:creationId xmlns:p14="http://schemas.microsoft.com/office/powerpoint/2010/main" val="137917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a:bodyPr>
          <a:lstStyle/>
          <a:p>
            <a:r>
              <a:rPr lang="en-US" altLang="zh-TW" sz="2000" dirty="0"/>
              <a:t>(1)《</a:t>
            </a:r>
            <a:r>
              <a:rPr lang="zh-TW" altLang="en-US" sz="2000" dirty="0"/>
              <a:t>約翰福音</a:t>
            </a:r>
            <a:r>
              <a:rPr lang="en-US" altLang="zh-TW" sz="2000" dirty="0"/>
              <a:t>》</a:t>
            </a:r>
            <a:r>
              <a:rPr lang="zh-TW" altLang="en-US" sz="2000" dirty="0"/>
              <a:t>第</a:t>
            </a:r>
            <a:r>
              <a:rPr lang="en-US" altLang="zh-TW" sz="2000" dirty="0">
                <a:solidFill>
                  <a:srgbClr val="FF0000"/>
                </a:solidFill>
              </a:rPr>
              <a:t>3</a:t>
            </a:r>
            <a:r>
              <a:rPr lang="zh-TW" altLang="en-US" sz="2000" dirty="0">
                <a:solidFill>
                  <a:srgbClr val="FF0000"/>
                </a:solidFill>
              </a:rPr>
              <a:t>章</a:t>
            </a:r>
            <a:r>
              <a:rPr lang="zh-TW" altLang="en-US" sz="2000" dirty="0"/>
              <a:t>第</a:t>
            </a:r>
            <a:r>
              <a:rPr lang="en-US" altLang="zh-TW" sz="2000" dirty="0">
                <a:solidFill>
                  <a:srgbClr val="FF0000"/>
                </a:solidFill>
              </a:rPr>
              <a:t>15, 16</a:t>
            </a:r>
            <a:r>
              <a:rPr lang="zh-TW" altLang="en-US" sz="2000" dirty="0">
                <a:solidFill>
                  <a:srgbClr val="FF0000"/>
                </a:solidFill>
              </a:rPr>
              <a:t>節 </a:t>
            </a:r>
            <a:r>
              <a:rPr lang="zh-TW" altLang="en-US" sz="2000" dirty="0"/>
              <a:t>是</a:t>
            </a:r>
            <a:r>
              <a:rPr lang="zh-TW" altLang="en-US" sz="2000" dirty="0">
                <a:solidFill>
                  <a:srgbClr val="FF0000"/>
                </a:solidFill>
              </a:rPr>
              <a:t>被引用最多</a:t>
            </a:r>
            <a:r>
              <a:rPr lang="zh-TW" altLang="en-US" sz="2000" dirty="0"/>
              <a:t>的一段</a:t>
            </a:r>
            <a:r>
              <a:rPr lang="en-US" altLang="zh-TW" sz="2000" dirty="0"/>
              <a:t>《</a:t>
            </a:r>
            <a:r>
              <a:rPr lang="zh-TW" altLang="en-US" sz="2000" dirty="0"/>
              <a:t>聖經</a:t>
            </a:r>
            <a:r>
              <a:rPr lang="en-US" altLang="zh-TW" sz="2000" dirty="0"/>
              <a:t>》</a:t>
            </a:r>
            <a:r>
              <a:rPr lang="zh-TW" altLang="en-US" sz="2000" dirty="0"/>
              <a:t>經文，也是</a:t>
            </a:r>
            <a:r>
              <a:rPr lang="zh-TW" altLang="en-US" sz="2000" dirty="0">
                <a:solidFill>
                  <a:srgbClr val="FF0000"/>
                </a:solidFill>
              </a:rPr>
              <a:t>最著名</a:t>
            </a:r>
            <a:r>
              <a:rPr lang="zh-TW" altLang="en-US" sz="2000" dirty="0"/>
              <a:t>的一段。它被稱為「</a:t>
            </a:r>
            <a:r>
              <a:rPr lang="zh-TW" altLang="en-US" sz="2000" dirty="0">
                <a:solidFill>
                  <a:srgbClr val="FF0000"/>
                </a:solidFill>
              </a:rPr>
              <a:t>簡而言之的福音</a:t>
            </a:r>
            <a:r>
              <a:rPr lang="zh-TW" altLang="en-US" sz="2000" dirty="0"/>
              <a:t>」</a:t>
            </a:r>
            <a:r>
              <a:rPr lang="en-US" altLang="zh-TW" sz="2000" dirty="0"/>
              <a:t>“Gospel in a nutshell”</a:t>
            </a:r>
            <a:r>
              <a:rPr lang="zh-TW" altLang="en-US" sz="2000" dirty="0"/>
              <a:t>。</a:t>
            </a:r>
            <a:endParaRPr lang="en-US" altLang="zh-TW" sz="2000" dirty="0"/>
          </a:p>
          <a:p>
            <a:endParaRPr lang="en-US" altLang="zh-TW" sz="2000" dirty="0"/>
          </a:p>
          <a:p>
            <a:pPr marL="0" indent="0">
              <a:buNone/>
            </a:pPr>
            <a:r>
              <a:rPr lang="en-US" altLang="zh-TW" sz="2000" dirty="0"/>
              <a:t>      </a:t>
            </a:r>
            <a:r>
              <a:rPr lang="zh-TW" altLang="en-US" sz="2000" dirty="0"/>
              <a:t>我們常在街上看到看版寫著「</a:t>
            </a:r>
            <a:r>
              <a:rPr lang="zh-TW" altLang="en-US" sz="2000" b="1" dirty="0"/>
              <a:t>信耶穌得永生</a:t>
            </a:r>
            <a:r>
              <a:rPr lang="zh-TW" altLang="en-US" sz="2000" dirty="0"/>
              <a:t>」，這句話源自於約翰福</a:t>
            </a:r>
            <a:endParaRPr lang="en-US" altLang="zh-TW" sz="2000" dirty="0"/>
          </a:p>
          <a:p>
            <a:pPr marL="0" indent="0">
              <a:buNone/>
            </a:pPr>
            <a:r>
              <a:rPr lang="en-US" altLang="zh-TW" sz="2000" dirty="0"/>
              <a:t>      </a:t>
            </a:r>
            <a:r>
              <a:rPr lang="zh-TW" altLang="en-US" sz="2000" dirty="0"/>
              <a:t>音</a:t>
            </a:r>
            <a:r>
              <a:rPr lang="en-US" altLang="zh-TW" sz="2000" dirty="0">
                <a:solidFill>
                  <a:srgbClr val="FF0000"/>
                </a:solidFill>
              </a:rPr>
              <a:t>3</a:t>
            </a:r>
            <a:r>
              <a:rPr lang="zh-TW" altLang="en-US" sz="2000" dirty="0"/>
              <a:t>章第</a:t>
            </a:r>
            <a:r>
              <a:rPr lang="en-US" altLang="zh-TW" sz="2000" dirty="0">
                <a:solidFill>
                  <a:srgbClr val="FF0000"/>
                </a:solidFill>
              </a:rPr>
              <a:t>15, 16</a:t>
            </a:r>
            <a:r>
              <a:rPr lang="zh-TW" altLang="en-US" sz="2000" dirty="0">
                <a:solidFill>
                  <a:srgbClr val="FF0000"/>
                </a:solidFill>
              </a:rPr>
              <a:t>節 </a:t>
            </a:r>
            <a:r>
              <a:rPr lang="zh-TW" altLang="en-US" sz="2000" dirty="0"/>
              <a:t>，因為它以最短的話講述了基督教最基本的教義：</a:t>
            </a:r>
            <a:endParaRPr lang="en-US" altLang="zh-TW" sz="2000" dirty="0"/>
          </a:p>
          <a:p>
            <a:pPr marL="0" indent="0">
              <a:buNone/>
            </a:pPr>
            <a:r>
              <a:rPr lang="en-US" altLang="zh-TW" sz="2000" dirty="0"/>
              <a:t>    </a:t>
            </a:r>
            <a:r>
              <a:rPr lang="zh-TW" altLang="en-US" sz="2000" dirty="0"/>
              <a:t>「</a:t>
            </a:r>
            <a:r>
              <a:rPr lang="en-US" altLang="zh-TW" sz="1400" dirty="0"/>
              <a:t>15</a:t>
            </a:r>
            <a:r>
              <a:rPr lang="zh-TW" altLang="en-US" sz="2000" b="1" dirty="0"/>
              <a:t>使所有</a:t>
            </a:r>
            <a:r>
              <a:rPr lang="zh-TW" altLang="en-US" sz="2000" b="1" dirty="0">
                <a:solidFill>
                  <a:srgbClr val="FF0000"/>
                </a:solidFill>
              </a:rPr>
              <a:t>信</a:t>
            </a:r>
            <a:r>
              <a:rPr lang="zh-TW" altLang="en-US" sz="2000" b="1" dirty="0"/>
              <a:t>他的人都得</a:t>
            </a:r>
            <a:r>
              <a:rPr lang="zh-TW" altLang="en-US" sz="2000" dirty="0">
                <a:solidFill>
                  <a:srgbClr val="FF0000"/>
                </a:solidFill>
              </a:rPr>
              <a:t>永生</a:t>
            </a:r>
            <a:r>
              <a:rPr lang="zh-TW" altLang="en-US" sz="2000" dirty="0"/>
              <a:t>。</a:t>
            </a:r>
            <a:r>
              <a:rPr lang="en-US" altLang="zh-TW" sz="1400" dirty="0"/>
              <a:t>16</a:t>
            </a:r>
            <a:r>
              <a:rPr lang="zh-TW" altLang="en-US" sz="2000" b="1" dirty="0"/>
              <a:t>神愛世人，甚至將他的獨生子賜給他</a:t>
            </a:r>
            <a:endParaRPr lang="en-US" altLang="zh-TW" sz="2000" b="1" dirty="0"/>
          </a:p>
          <a:p>
            <a:pPr marL="0" indent="0">
              <a:buNone/>
            </a:pPr>
            <a:r>
              <a:rPr lang="en-US" altLang="zh-TW" sz="2000" b="1" dirty="0"/>
              <a:t>      </a:t>
            </a:r>
            <a:r>
              <a:rPr lang="zh-TW" altLang="en-US" sz="2000" b="1" dirty="0"/>
              <a:t>們，叫一切信他的，不至滅亡，反得</a:t>
            </a:r>
            <a:r>
              <a:rPr lang="zh-TW" altLang="en-US" sz="2000" b="1" dirty="0">
                <a:solidFill>
                  <a:srgbClr val="FF0000"/>
                </a:solidFill>
              </a:rPr>
              <a:t>永生 </a:t>
            </a:r>
            <a:r>
              <a:rPr lang="zh-TW" altLang="en-US" sz="2000" b="1" dirty="0"/>
              <a:t>（</a:t>
            </a:r>
            <a:r>
              <a:rPr lang="en-US" altLang="zh-TW" sz="2000" b="1" dirty="0"/>
              <a:t>eternal</a:t>
            </a:r>
            <a:r>
              <a:rPr lang="zh-TW" altLang="en-US" sz="2000" b="1" dirty="0"/>
              <a:t>）</a:t>
            </a:r>
            <a:r>
              <a:rPr lang="zh-TW" altLang="en-US" sz="2000" dirty="0"/>
              <a:t>」 </a:t>
            </a:r>
            <a:r>
              <a:rPr lang="en-US" altLang="zh-TW" sz="1200" dirty="0"/>
              <a:t>(</a:t>
            </a:r>
            <a:r>
              <a:rPr lang="zh-TW" altLang="en-US" sz="1200" dirty="0"/>
              <a:t>耶穌教導尼哥</a:t>
            </a:r>
            <a:r>
              <a:rPr lang="en-US" altLang="zh-TW" sz="1200" dirty="0"/>
              <a:t> </a:t>
            </a:r>
            <a:r>
              <a:rPr lang="zh-TW" altLang="en-US" sz="1200" dirty="0"/>
              <a:t>德慕</a:t>
            </a:r>
            <a:r>
              <a:rPr lang="en-US" altLang="zh-TW" sz="1200" dirty="0"/>
              <a:t>)</a:t>
            </a:r>
            <a:endParaRPr lang="en-US" sz="1200" dirty="0"/>
          </a:p>
        </p:txBody>
      </p:sp>
      <p:sp>
        <p:nvSpPr>
          <p:cNvPr id="4" name="Slide Number Placeholder 3"/>
          <p:cNvSpPr>
            <a:spLocks noGrp="1"/>
          </p:cNvSpPr>
          <p:nvPr>
            <p:ph type="sldNum" sz="quarter" idx="12"/>
          </p:nvPr>
        </p:nvSpPr>
        <p:spPr/>
        <p:txBody>
          <a:bodyPr/>
          <a:lstStyle/>
          <a:p>
            <a:fld id="{E23B68CF-547E-4C5B-896C-6DEE9307CBCB}" type="slidenum">
              <a:rPr lang="en-US" smtClean="0"/>
              <a:t>7</a:t>
            </a:fld>
            <a:endParaRPr lang="en-US"/>
          </a:p>
        </p:txBody>
      </p:sp>
    </p:spTree>
    <p:extLst>
      <p:ext uri="{BB962C8B-B14F-4D97-AF65-F5344CB8AC3E}">
        <p14:creationId xmlns:p14="http://schemas.microsoft.com/office/powerpoint/2010/main" val="223577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p:txBody>
          <a:bodyPr>
            <a:normAutofit/>
          </a:bodyPr>
          <a:lstStyle/>
          <a:p>
            <a:r>
              <a:rPr lang="en-US" altLang="zh-TW" sz="2000" dirty="0"/>
              <a:t>(2)《</a:t>
            </a:r>
            <a:r>
              <a:rPr lang="zh-TW" altLang="en-US" sz="2000" dirty="0"/>
              <a:t>約翰福音</a:t>
            </a:r>
            <a:r>
              <a:rPr lang="en-US" altLang="zh-TW" sz="2000" dirty="0"/>
              <a:t>》</a:t>
            </a:r>
            <a:r>
              <a:rPr lang="zh-TW" altLang="en-US" sz="2000" dirty="0"/>
              <a:t>第</a:t>
            </a:r>
            <a:r>
              <a:rPr lang="en-US" altLang="zh-TW" sz="2000" dirty="0"/>
              <a:t>4</a:t>
            </a:r>
            <a:r>
              <a:rPr lang="zh-TW" altLang="en-US" sz="2000" dirty="0"/>
              <a:t>章第</a:t>
            </a:r>
            <a:r>
              <a:rPr lang="en-US" altLang="zh-TW" sz="2000" dirty="0"/>
              <a:t>14</a:t>
            </a:r>
            <a:r>
              <a:rPr lang="zh-TW" altLang="en-US" sz="2000" dirty="0"/>
              <a:t>節  </a:t>
            </a:r>
            <a:r>
              <a:rPr lang="en-US" altLang="zh-TW" sz="2000" dirty="0"/>
              <a:t>(</a:t>
            </a:r>
            <a:r>
              <a:rPr lang="zh-TW" altLang="en-US" sz="2000" dirty="0"/>
              <a:t>今生擁有</a:t>
            </a:r>
            <a:r>
              <a:rPr lang="en-US" altLang="zh-TW" sz="2000" dirty="0"/>
              <a:t>)</a:t>
            </a:r>
            <a:r>
              <a:rPr lang="zh-TW" altLang="en-US" sz="2000" dirty="0"/>
              <a:t>：</a:t>
            </a:r>
            <a:r>
              <a:rPr lang="en-US" altLang="zh-TW" sz="2000" dirty="0"/>
              <a:t> </a:t>
            </a:r>
            <a:r>
              <a:rPr lang="zh-TW" altLang="en-US" sz="2000" dirty="0"/>
              <a:t>「但如果有人喝了我給他的水，就絕不乾渴，直到永遠。不但如此，我給他的水將要在他裡面成為</a:t>
            </a:r>
            <a:r>
              <a:rPr lang="zh-TW" altLang="en-US" sz="2000" b="1" dirty="0"/>
              <a:t>泉源</a:t>
            </a:r>
            <a:r>
              <a:rPr lang="zh-TW" altLang="en-US" sz="2000" dirty="0"/>
              <a:t>，一直湧流到</a:t>
            </a:r>
            <a:r>
              <a:rPr lang="zh-TW" altLang="en-US" sz="2000" dirty="0">
                <a:solidFill>
                  <a:srgbClr val="FF0000"/>
                </a:solidFill>
              </a:rPr>
              <a:t>永恆的生命</a:t>
            </a:r>
            <a:r>
              <a:rPr lang="zh-TW" altLang="en-US" sz="2000" dirty="0"/>
              <a:t>。」</a:t>
            </a:r>
            <a:r>
              <a:rPr lang="en-US" altLang="zh-TW" sz="1200" dirty="0"/>
              <a:t>(</a:t>
            </a:r>
            <a:r>
              <a:rPr lang="zh-TW" altLang="en-US" sz="1200" dirty="0"/>
              <a:t>耶穌與撒瑪利亞婦人談道</a:t>
            </a:r>
            <a:r>
              <a:rPr lang="en-US" altLang="zh-TW" sz="1200" dirty="0"/>
              <a:t>)</a:t>
            </a:r>
          </a:p>
          <a:p>
            <a:pPr marL="0" indent="0">
              <a:buNone/>
            </a:pPr>
            <a:endParaRPr lang="en-US" altLang="zh-TW" sz="2000" dirty="0"/>
          </a:p>
          <a:p>
            <a:r>
              <a:rPr lang="en-US" altLang="zh-TW" sz="2000" dirty="0"/>
              <a:t>(3)《</a:t>
            </a:r>
            <a:r>
              <a:rPr lang="zh-TW" altLang="en-US" sz="2000" dirty="0"/>
              <a:t>約翰福音</a:t>
            </a:r>
            <a:r>
              <a:rPr lang="en-US" altLang="zh-TW" sz="2000" dirty="0"/>
              <a:t>》</a:t>
            </a:r>
            <a:r>
              <a:rPr lang="zh-TW" altLang="en-US" sz="2000" dirty="0"/>
              <a:t>第</a:t>
            </a:r>
            <a:r>
              <a:rPr lang="en-US" altLang="zh-TW" sz="2000" dirty="0"/>
              <a:t>5</a:t>
            </a:r>
            <a:r>
              <a:rPr lang="zh-TW" altLang="en-US" sz="2000" dirty="0"/>
              <a:t>章第</a:t>
            </a:r>
            <a:r>
              <a:rPr lang="en-US" altLang="zh-TW" sz="2000" dirty="0"/>
              <a:t>24</a:t>
            </a:r>
            <a:r>
              <a:rPr lang="zh-TW" altLang="en-US" sz="2000" dirty="0"/>
              <a:t>節  </a:t>
            </a:r>
            <a:r>
              <a:rPr lang="en-US" altLang="zh-TW" sz="2000" dirty="0"/>
              <a:t>(</a:t>
            </a:r>
            <a:r>
              <a:rPr lang="zh-TW" altLang="en-US" sz="2000" dirty="0"/>
              <a:t>今生擁有</a:t>
            </a:r>
            <a:r>
              <a:rPr lang="en-US" altLang="zh-TW" sz="2000" dirty="0"/>
              <a:t>)</a:t>
            </a:r>
            <a:r>
              <a:rPr lang="zh-TW" altLang="en-US" sz="2000" dirty="0"/>
              <a:t>：「我確確實實地告訴你們：誰聽我的話，又相信派我來的那一位，誰就有</a:t>
            </a:r>
            <a:r>
              <a:rPr lang="zh-TW" altLang="en-US" sz="2000" dirty="0">
                <a:solidFill>
                  <a:srgbClr val="FF0000"/>
                </a:solidFill>
              </a:rPr>
              <a:t>永恆的生命</a:t>
            </a:r>
            <a:r>
              <a:rPr lang="zh-TW" altLang="en-US" sz="2000" dirty="0"/>
              <a:t>。他不但不被定罪，而且已經</a:t>
            </a:r>
            <a:r>
              <a:rPr lang="zh-TW" altLang="en-US" sz="2000" b="1" dirty="0">
                <a:solidFill>
                  <a:srgbClr val="FF0000"/>
                </a:solidFill>
              </a:rPr>
              <a:t>出死入生</a:t>
            </a:r>
            <a:r>
              <a:rPr lang="zh-TW" altLang="en-US" sz="2000" dirty="0"/>
              <a:t>了。」</a:t>
            </a:r>
            <a:r>
              <a:rPr lang="en-US" altLang="zh-TW" sz="1200" dirty="0"/>
              <a:t>(</a:t>
            </a:r>
            <a:r>
              <a:rPr lang="zh-TW" altLang="en-US" sz="1200" dirty="0"/>
              <a:t>耶穌在池邊治病，從子得生命</a:t>
            </a:r>
            <a:r>
              <a:rPr lang="en-US" altLang="zh-TW" sz="2000" dirty="0"/>
              <a:t>)</a:t>
            </a:r>
          </a:p>
          <a:p>
            <a:pPr marL="0" indent="0">
              <a:buNone/>
            </a:pPr>
            <a:endParaRPr lang="en-US" altLang="zh-TW" sz="2000" dirty="0"/>
          </a:p>
          <a:p>
            <a:r>
              <a:rPr lang="en-US" altLang="zh-TW" sz="2000" dirty="0"/>
              <a:t>(4)《</a:t>
            </a:r>
            <a:r>
              <a:rPr lang="zh-TW" altLang="en-US" sz="2000" dirty="0"/>
              <a:t>約翰福音</a:t>
            </a:r>
            <a:r>
              <a:rPr lang="en-US" altLang="zh-TW" sz="2000" dirty="0"/>
              <a:t>》</a:t>
            </a:r>
            <a:r>
              <a:rPr lang="zh-TW" altLang="en-US" sz="2000" dirty="0"/>
              <a:t>第</a:t>
            </a:r>
            <a:r>
              <a:rPr lang="en-US" altLang="zh-TW" sz="2000" dirty="0"/>
              <a:t>6</a:t>
            </a:r>
            <a:r>
              <a:rPr lang="zh-TW" altLang="en-US" sz="2000" dirty="0"/>
              <a:t>章第</a:t>
            </a:r>
            <a:r>
              <a:rPr lang="en-US" altLang="zh-TW" sz="2000" dirty="0"/>
              <a:t>27</a:t>
            </a:r>
            <a:r>
              <a:rPr lang="zh-TW" altLang="en-US" sz="2000" dirty="0"/>
              <a:t>節  </a:t>
            </a:r>
            <a:r>
              <a:rPr lang="en-US" altLang="zh-TW" sz="2000" dirty="0"/>
              <a:t>(</a:t>
            </a:r>
            <a:r>
              <a:rPr lang="zh-TW" altLang="en-US" sz="2000" dirty="0"/>
              <a:t>今生擁有</a:t>
            </a:r>
            <a:r>
              <a:rPr lang="en-US" altLang="zh-TW" sz="2000" dirty="0"/>
              <a:t>)</a:t>
            </a:r>
            <a:r>
              <a:rPr lang="zh-TW" altLang="en-US" sz="2000" dirty="0"/>
              <a:t>：「</a:t>
            </a:r>
            <a:r>
              <a:rPr lang="en-US" altLang="zh-TW" sz="2000" dirty="0"/>
              <a:t> </a:t>
            </a:r>
            <a:r>
              <a:rPr lang="zh-TW" altLang="en-US" sz="2000" dirty="0"/>
              <a:t>不要為那會腐敗的食物做工，而要為那存留到</a:t>
            </a:r>
            <a:r>
              <a:rPr lang="zh-TW" altLang="en-US" sz="2000" dirty="0">
                <a:solidFill>
                  <a:srgbClr val="FF0000"/>
                </a:solidFill>
              </a:rPr>
              <a:t>永生</a:t>
            </a:r>
            <a:r>
              <a:rPr lang="zh-TW" altLang="en-US" sz="2000" dirty="0"/>
              <a:t>的食物做工。這食物就是人子要給你們的，因為人子是父神所印證的。」</a:t>
            </a:r>
            <a:r>
              <a:rPr lang="zh-TW" altLang="en-US" sz="1200" dirty="0"/>
              <a:t>（耶穌給五千人吃飽，耶穌是生命的糧）</a:t>
            </a:r>
            <a:endParaRPr lang="en-US" sz="1200" dirty="0"/>
          </a:p>
        </p:txBody>
      </p:sp>
      <p:sp>
        <p:nvSpPr>
          <p:cNvPr id="4" name="Slide Number Placeholder 3"/>
          <p:cNvSpPr>
            <a:spLocks noGrp="1"/>
          </p:cNvSpPr>
          <p:nvPr>
            <p:ph type="sldNum" sz="quarter" idx="12"/>
          </p:nvPr>
        </p:nvSpPr>
        <p:spPr/>
        <p:txBody>
          <a:bodyPr/>
          <a:lstStyle/>
          <a:p>
            <a:fld id="{E23B68CF-547E-4C5B-896C-6DEE9307CBCB}" type="slidenum">
              <a:rPr lang="en-US" smtClean="0"/>
              <a:t>8</a:t>
            </a:fld>
            <a:endParaRPr lang="en-US"/>
          </a:p>
        </p:txBody>
      </p:sp>
    </p:spTree>
    <p:extLst>
      <p:ext uri="{BB962C8B-B14F-4D97-AF65-F5344CB8AC3E}">
        <p14:creationId xmlns:p14="http://schemas.microsoft.com/office/powerpoint/2010/main" val="3366263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2000" dirty="0">
                <a:solidFill>
                  <a:prstClr val="black"/>
                </a:solidFill>
              </a:rPr>
              <a:t>什麼是永生</a:t>
            </a:r>
            <a:br>
              <a:rPr lang="en-US" altLang="zh-TW" sz="2000" dirty="0">
                <a:solidFill>
                  <a:prstClr val="black"/>
                </a:solidFill>
              </a:rPr>
            </a:br>
            <a:r>
              <a:rPr lang="en-US" sz="2000" dirty="0">
                <a:solidFill>
                  <a:prstClr val="black"/>
                </a:solidFill>
              </a:rPr>
              <a:t>What is Eternal Life (Everlasting Life)? </a:t>
            </a:r>
            <a:endParaRPr lang="en-US" dirty="0"/>
          </a:p>
        </p:txBody>
      </p:sp>
      <p:sp>
        <p:nvSpPr>
          <p:cNvPr id="3" name="Content Placeholder 2"/>
          <p:cNvSpPr>
            <a:spLocks noGrp="1"/>
          </p:cNvSpPr>
          <p:nvPr>
            <p:ph idx="1"/>
          </p:nvPr>
        </p:nvSpPr>
        <p:spPr>
          <a:ln>
            <a:solidFill>
              <a:schemeClr val="accent1"/>
            </a:solidFill>
          </a:ln>
        </p:spPr>
        <p:txBody>
          <a:bodyPr>
            <a:normAutofit/>
          </a:bodyPr>
          <a:lstStyle/>
          <a:p>
            <a:r>
              <a:rPr lang="en-US" altLang="zh-TW" sz="2200" dirty="0"/>
              <a:t>(5)《</a:t>
            </a:r>
            <a:r>
              <a:rPr lang="zh-TW" altLang="en-US" sz="2200" dirty="0"/>
              <a:t>約翰福音</a:t>
            </a:r>
            <a:r>
              <a:rPr lang="en-US" altLang="zh-TW" sz="2200" dirty="0"/>
              <a:t>》</a:t>
            </a:r>
            <a:r>
              <a:rPr lang="zh-TW" altLang="en-US" sz="2200" dirty="0"/>
              <a:t>第</a:t>
            </a:r>
            <a:r>
              <a:rPr lang="en-US" altLang="zh-TW" sz="2200" dirty="0"/>
              <a:t>6</a:t>
            </a:r>
            <a:r>
              <a:rPr lang="zh-TW" altLang="en-US" sz="2200" dirty="0"/>
              <a:t>章第</a:t>
            </a:r>
            <a:r>
              <a:rPr lang="en-US" altLang="zh-TW" sz="2200" dirty="0"/>
              <a:t>40</a:t>
            </a:r>
            <a:r>
              <a:rPr lang="zh-TW" altLang="en-US" sz="2200" dirty="0"/>
              <a:t>節  </a:t>
            </a:r>
            <a:r>
              <a:rPr lang="en-US" altLang="zh-TW" sz="2200" dirty="0"/>
              <a:t>(</a:t>
            </a:r>
            <a:r>
              <a:rPr lang="zh-TW" altLang="en-US" sz="2200" dirty="0"/>
              <a:t>今生擁有</a:t>
            </a:r>
            <a:r>
              <a:rPr lang="en-US" altLang="zh-TW" sz="2200" dirty="0"/>
              <a:t>) </a:t>
            </a:r>
            <a:r>
              <a:rPr lang="zh-TW" altLang="en-US" sz="2200" dirty="0"/>
              <a:t>：「</a:t>
            </a:r>
            <a:r>
              <a:rPr lang="en-US" altLang="zh-TW" sz="2200" dirty="0"/>
              <a:t> </a:t>
            </a:r>
            <a:r>
              <a:rPr lang="zh-TW" altLang="en-US" sz="2200" dirty="0"/>
              <a:t>要知道，我父的旨意正是：所有看見子而信他的人都得到</a:t>
            </a:r>
            <a:r>
              <a:rPr lang="zh-TW" altLang="en-US" sz="2200" dirty="0">
                <a:solidFill>
                  <a:srgbClr val="FF0000"/>
                </a:solidFill>
              </a:rPr>
              <a:t>永恆的生命</a:t>
            </a:r>
            <a:r>
              <a:rPr lang="zh-TW" altLang="en-US" sz="2200" dirty="0"/>
              <a:t>，並且在末日，我將要使他復活。」</a:t>
            </a:r>
            <a:r>
              <a:rPr lang="zh-TW" altLang="en-US" sz="1400" dirty="0"/>
              <a:t>（耶穌給五千人吃飽，耶穌是生命的糧）</a:t>
            </a:r>
            <a:endParaRPr lang="en-US" altLang="zh-TW" sz="1400" dirty="0"/>
          </a:p>
          <a:p>
            <a:endParaRPr lang="zh-TW" altLang="en-US" sz="2200" dirty="0"/>
          </a:p>
          <a:p>
            <a:r>
              <a:rPr lang="en-US" altLang="zh-TW" sz="2200" dirty="0"/>
              <a:t>《</a:t>
            </a:r>
            <a:r>
              <a:rPr lang="zh-TW" altLang="en-US" sz="2200" dirty="0"/>
              <a:t>約翰福音</a:t>
            </a:r>
            <a:r>
              <a:rPr lang="en-US" altLang="zh-TW" sz="2200" dirty="0"/>
              <a:t>》</a:t>
            </a:r>
            <a:r>
              <a:rPr lang="zh-TW" altLang="en-US" sz="2200" dirty="0"/>
              <a:t>第</a:t>
            </a:r>
            <a:r>
              <a:rPr lang="en-US" altLang="zh-TW" sz="2200" dirty="0"/>
              <a:t>6</a:t>
            </a:r>
            <a:r>
              <a:rPr lang="zh-TW" altLang="en-US" sz="2200" dirty="0"/>
              <a:t>章第</a:t>
            </a:r>
            <a:r>
              <a:rPr lang="en-US" altLang="zh-TW" sz="2200" dirty="0"/>
              <a:t>47</a:t>
            </a:r>
            <a:r>
              <a:rPr lang="zh-TW" altLang="en-US" sz="2200" dirty="0"/>
              <a:t>節   </a:t>
            </a:r>
            <a:r>
              <a:rPr lang="en-US" altLang="zh-TW" sz="2200" dirty="0"/>
              <a:t>(</a:t>
            </a:r>
            <a:r>
              <a:rPr lang="zh-TW" altLang="en-US" sz="2200" dirty="0"/>
              <a:t>今生擁有</a:t>
            </a:r>
            <a:r>
              <a:rPr lang="en-US" altLang="zh-TW" sz="2200" dirty="0"/>
              <a:t>)</a:t>
            </a:r>
            <a:r>
              <a:rPr lang="zh-TW" altLang="en-US" sz="2200" dirty="0"/>
              <a:t>：「我確確實實地告訴你們：信我的人，就有</a:t>
            </a:r>
            <a:r>
              <a:rPr lang="zh-TW" altLang="en-US" sz="2200" dirty="0">
                <a:solidFill>
                  <a:srgbClr val="FF0000"/>
                </a:solidFill>
              </a:rPr>
              <a:t>永恆的生命（</a:t>
            </a:r>
            <a:r>
              <a:rPr lang="en-US" altLang="zh-TW" sz="2200" dirty="0">
                <a:solidFill>
                  <a:srgbClr val="FF0000"/>
                </a:solidFill>
              </a:rPr>
              <a:t>everlasting life</a:t>
            </a:r>
            <a:r>
              <a:rPr lang="zh-TW" altLang="en-US" sz="2200" dirty="0">
                <a:solidFill>
                  <a:srgbClr val="FF0000"/>
                </a:solidFill>
              </a:rPr>
              <a:t>）</a:t>
            </a:r>
            <a:r>
              <a:rPr lang="zh-TW" altLang="en-US" sz="2200" dirty="0"/>
              <a:t>。」</a:t>
            </a:r>
            <a:r>
              <a:rPr lang="en-US" altLang="zh-TW" sz="1400" dirty="0"/>
              <a:t>(</a:t>
            </a:r>
            <a:r>
              <a:rPr lang="zh-TW" altLang="en-US" sz="1400" dirty="0"/>
              <a:t>耶穌給五千人吃飽，耶穌是生命的糧）</a:t>
            </a:r>
            <a:endParaRPr lang="en-US" altLang="zh-TW" sz="1400" dirty="0"/>
          </a:p>
          <a:p>
            <a:endParaRPr lang="zh-TW" altLang="en-US" sz="2200" dirty="0"/>
          </a:p>
          <a:p>
            <a:r>
              <a:rPr lang="en-US" altLang="zh-TW" sz="2200" dirty="0"/>
              <a:t>《</a:t>
            </a:r>
            <a:r>
              <a:rPr lang="zh-TW" altLang="en-US" sz="2200" dirty="0"/>
              <a:t>約翰福音</a:t>
            </a:r>
            <a:r>
              <a:rPr lang="en-US" altLang="zh-TW" sz="2200" dirty="0"/>
              <a:t>》</a:t>
            </a:r>
            <a:r>
              <a:rPr lang="zh-TW" altLang="en-US" sz="2200" dirty="0"/>
              <a:t>第</a:t>
            </a:r>
            <a:r>
              <a:rPr lang="en-US" altLang="zh-TW" sz="2200" dirty="0"/>
              <a:t>6</a:t>
            </a:r>
            <a:r>
              <a:rPr lang="zh-TW" altLang="en-US" sz="2200" dirty="0"/>
              <a:t>章第</a:t>
            </a:r>
            <a:r>
              <a:rPr lang="en-US" altLang="zh-TW" sz="2200" dirty="0"/>
              <a:t>68</a:t>
            </a:r>
            <a:r>
              <a:rPr lang="zh-TW" altLang="en-US" sz="2200" dirty="0"/>
              <a:t>節   西門彼得回答：「主啊，你有</a:t>
            </a:r>
            <a:r>
              <a:rPr lang="zh-TW" altLang="en-US" sz="2200" dirty="0">
                <a:solidFill>
                  <a:srgbClr val="FF0000"/>
                </a:solidFill>
              </a:rPr>
              <a:t>永恆生命</a:t>
            </a:r>
            <a:r>
              <a:rPr lang="zh-TW" altLang="en-US" sz="2200" dirty="0"/>
              <a:t>的話語，我們還去歸從誰呢？」</a:t>
            </a:r>
            <a:r>
              <a:rPr lang="en-US" altLang="zh-TW" sz="1400" dirty="0"/>
              <a:t>(</a:t>
            </a:r>
            <a:r>
              <a:rPr lang="zh-TW" altLang="en-US" sz="1400" dirty="0"/>
              <a:t>許多門徒離開耶穌）</a:t>
            </a:r>
          </a:p>
          <a:p>
            <a:endParaRPr lang="en-US" dirty="0"/>
          </a:p>
        </p:txBody>
      </p:sp>
      <p:sp>
        <p:nvSpPr>
          <p:cNvPr id="4" name="Slide Number Placeholder 3"/>
          <p:cNvSpPr>
            <a:spLocks noGrp="1"/>
          </p:cNvSpPr>
          <p:nvPr>
            <p:ph type="sldNum" sz="quarter" idx="12"/>
          </p:nvPr>
        </p:nvSpPr>
        <p:spPr/>
        <p:txBody>
          <a:bodyPr/>
          <a:lstStyle/>
          <a:p>
            <a:fld id="{E23B68CF-547E-4C5B-896C-6DEE9307CBCB}" type="slidenum">
              <a:rPr lang="en-US" smtClean="0"/>
              <a:t>9</a:t>
            </a:fld>
            <a:endParaRPr lang="en-US"/>
          </a:p>
        </p:txBody>
      </p:sp>
    </p:spTree>
    <p:extLst>
      <p:ext uri="{BB962C8B-B14F-4D97-AF65-F5344CB8AC3E}">
        <p14:creationId xmlns:p14="http://schemas.microsoft.com/office/powerpoint/2010/main" val="3624329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TotalTime>
  <Words>2876</Words>
  <Application>Microsoft Macintosh PowerPoint</Application>
  <PresentationFormat>On-screen Show (4:3)</PresentationFormat>
  <Paragraphs>154</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什麼是永生 What is Eternal Life (Everlasting Life)? </vt:lpstr>
      <vt:lpstr>結論</vt:lpstr>
      <vt:lpstr>結論</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什麼是永生What is Eternal Life (Everlasting Life)?</dc:title>
  <dc:creator>Harry Lin</dc:creator>
  <cp:lastModifiedBy>Microsoft Office User</cp:lastModifiedBy>
  <cp:revision>114</cp:revision>
  <dcterms:created xsi:type="dcterms:W3CDTF">2020-03-11T20:01:08Z</dcterms:created>
  <dcterms:modified xsi:type="dcterms:W3CDTF">2020-04-17T14:26:49Z</dcterms:modified>
</cp:coreProperties>
</file>