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8F5A9-F52C-4654-8AE0-3592DC00231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9F864-FD3B-460E-B091-688A9B03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265-1849-425F-9A5B-33D9EA56DFD3}" type="datetime1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4BE0-C971-4A6C-9F66-3B52C2F945E5}" type="datetime1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AE8-495A-4247-AC63-553AB38FC8C3}" type="datetime1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DE73-3513-450E-A65B-34F02459C385}" type="datetime1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1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67CE-64FA-4B69-8944-33EE5D7A57A6}" type="datetime1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8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C5E2-4ED5-4959-845F-34679128DD56}" type="datetime1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44E-1C65-42B0-87B2-608814052776}" type="datetime1">
              <a:rPr lang="en-US" smtClean="0"/>
              <a:t>4/18/20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4D4E-81C5-4F04-8445-2E8FA113BC5B}" type="datetime1">
              <a:rPr lang="en-US" smtClean="0"/>
              <a:t>4/18/20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DB0B-011A-473F-9DCD-67483E467C1A}" type="datetime1">
              <a:rPr lang="en-US" smtClean="0"/>
              <a:t>4/18/20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8278-3C4E-43C9-BC1C-2FA6DCE3171A}" type="datetime1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0C3-C500-4051-99E1-894A0F5A84B1}" type="datetime1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5CB0-75A8-4D37-8492-120B388B6292}" type="datetime1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70A29-7C9F-45C6-837E-EAA4D1E9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url=https://fll.cc/video/open-scripture-i-thirst/&amp;psig=AOvVaw2ibgmdZxvgeZ1WxJv8yNTz&amp;ust=1587144894120000&amp;source=images&amp;cd=vfe&amp;ved=0CAIQjRxqFwoTCLDoo9u97egCFQAAAAAdAAAAAB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s://henryau.org/2017/08/10/1934/&amp;psig=AOvVaw1yrkyMqqwhcWP5_1Yl13iC&amp;ust=1587129267239000&amp;source=images&amp;cd=vfe&amp;ved=0CAIQjRxqFwoTCKDQkLmD7egCFQAAAAAdAAAAAB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url=https://gospelofgracesite.wordpress.com/2017/04/20/420-%E8%80%B6%E7%A9%8C%EF%BC%8C%E7%9C%9F%E6%AD%A3%E7%9A%84%E9%80%BE%E8%B6%8A%E7%AF%80%E7%BE%94%E7%BE%8A/&amp;psig=AOvVaw0ntChmvDzaTOMKw-_phFN8&amp;ust=1587129182834000&amp;source=images&amp;cd=vfe&amp;ved=0CAIQjRxqFwoTCIC9-JWD7egCFQAAAAAdAAAAAB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br>
              <a:rPr lang="en-US" sz="1600" dirty="0">
                <a:solidFill>
                  <a:prstClr val="black"/>
                </a:solidFill>
              </a:rPr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ea typeface="PMingLiU"/>
                <a:cs typeface="Times New Roman"/>
              </a:rPr>
              <a:t>(1) </a:t>
            </a:r>
            <a:r>
              <a:rPr lang="zh-TW" altLang="en-US" sz="1600" b="1" dirty="0">
                <a:ea typeface="PMingLiU"/>
                <a:cs typeface="Times New Roman"/>
              </a:rPr>
              <a:t>約翰福音的活水與永生</a:t>
            </a:r>
            <a:endParaRPr lang="en-US" sz="1200" dirty="0">
              <a:ea typeface="PMingLiU"/>
              <a:cs typeface="Times New Roman"/>
            </a:endParaRPr>
          </a:p>
          <a:p>
            <a:pPr marL="0" indent="0" algn="ctr">
              <a:buNone/>
            </a:pPr>
            <a:endParaRPr lang="en-US" sz="1600" dirty="0"/>
          </a:p>
        </p:txBody>
      </p:sp>
      <p:pic>
        <p:nvPicPr>
          <p:cNvPr id="4" name="Picture 3" descr="https://www.ocbf.ca/2012/sites/default/files/img/bible/200831012740814_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15" y="1447800"/>
            <a:ext cx="426974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500" b="1" dirty="0"/>
              <a:t>約翰福音第</a:t>
            </a:r>
            <a:r>
              <a:rPr lang="en-US" sz="1500" b="1" dirty="0"/>
              <a:t>4</a:t>
            </a:r>
            <a:r>
              <a:rPr lang="zh-TW" altLang="en-US" sz="1500" b="1" dirty="0"/>
              <a:t>章</a:t>
            </a:r>
            <a:r>
              <a:rPr lang="en-US" sz="1500" b="1" dirty="0"/>
              <a:t>  </a:t>
            </a:r>
            <a:r>
              <a:rPr lang="zh-TW" altLang="en-US" sz="1500" b="1" dirty="0"/>
              <a:t>（耶穌與撒馬利亞婦人談道</a:t>
            </a:r>
            <a:r>
              <a:rPr lang="en-US" sz="1500" b="1" dirty="0"/>
              <a:t>)</a:t>
            </a:r>
            <a:endParaRPr lang="en-US" sz="1500" dirty="0"/>
          </a:p>
          <a:p>
            <a:r>
              <a:rPr lang="en-US" sz="1500" dirty="0"/>
              <a:t>4:7  </a:t>
            </a:r>
            <a:r>
              <a:rPr lang="zh-TW" altLang="en-US" sz="1500" dirty="0"/>
              <a:t>有一個撒瑪利亞的婦人來打水。耶穌對他說：請你給我</a:t>
            </a:r>
            <a:r>
              <a:rPr lang="zh-TW" altLang="en-US" sz="1500" b="1" dirty="0">
                <a:solidFill>
                  <a:srgbClr val="FF0000"/>
                </a:solidFill>
              </a:rPr>
              <a:t>水喝</a:t>
            </a:r>
            <a:r>
              <a:rPr lang="zh-TW" altLang="en-US" sz="1500" dirty="0"/>
              <a:t>。</a:t>
            </a:r>
            <a:endParaRPr lang="en-US" sz="1500" dirty="0"/>
          </a:p>
          <a:p>
            <a:r>
              <a:rPr lang="en-US" sz="1500" dirty="0"/>
              <a:t>4:10</a:t>
            </a:r>
            <a:r>
              <a:rPr lang="en-US" sz="1500" b="1" dirty="0"/>
              <a:t>  </a:t>
            </a:r>
            <a:r>
              <a:rPr lang="zh-TW" altLang="en-US" sz="1500" dirty="0"/>
              <a:t>耶穌回答她，說：「如果你明白神的</a:t>
            </a:r>
            <a:r>
              <a:rPr lang="zh-TW" altLang="en-US" sz="1500" dirty="0">
                <a:solidFill>
                  <a:srgbClr val="FF0000"/>
                </a:solidFill>
              </a:rPr>
              <a:t>恩賜</a:t>
            </a:r>
            <a:r>
              <a:rPr lang="zh-TW" altLang="en-US" sz="1500" dirty="0"/>
              <a:t>，也知道是誰對你說</a:t>
            </a:r>
            <a:r>
              <a:rPr lang="en-US" altLang="zh-TW" sz="1500" dirty="0"/>
              <a:t>『</a:t>
            </a:r>
            <a:r>
              <a:rPr lang="zh-TW" altLang="en-US" sz="1500" dirty="0"/>
              <a:t>給我一點</a:t>
            </a:r>
            <a:r>
              <a:rPr lang="zh-TW" altLang="en-US" sz="1500" b="1" dirty="0">
                <a:solidFill>
                  <a:srgbClr val="FF0000"/>
                </a:solidFill>
              </a:rPr>
              <a:t>水 喝</a:t>
            </a:r>
            <a:r>
              <a:rPr lang="en-US" altLang="zh-TW" sz="1500" dirty="0"/>
              <a:t>』</a:t>
            </a:r>
            <a:r>
              <a:rPr lang="zh-TW" altLang="en-US" sz="1500" dirty="0"/>
              <a:t>，你早就求他了，他也把</a:t>
            </a:r>
            <a:r>
              <a:rPr lang="zh-TW" altLang="en-US" sz="1500" b="1" dirty="0">
                <a:solidFill>
                  <a:srgbClr val="FF0000"/>
                </a:solidFill>
              </a:rPr>
              <a:t>活水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500" dirty="0"/>
              <a:t>(</a:t>
            </a:r>
            <a:r>
              <a:rPr lang="zh-TW" altLang="en-US" sz="1500" dirty="0">
                <a:solidFill>
                  <a:srgbClr val="FF0000"/>
                </a:solidFill>
              </a:rPr>
              <a:t>聖靈</a:t>
            </a:r>
            <a:r>
              <a:rPr lang="en-US" sz="1500" dirty="0"/>
              <a:t>) </a:t>
            </a:r>
            <a:r>
              <a:rPr lang="zh-TW" altLang="en-US" sz="1500" dirty="0"/>
              <a:t>給你了</a:t>
            </a:r>
            <a:r>
              <a:rPr lang="zh-TW" altLang="en-US" sz="1500" b="1" dirty="0"/>
              <a:t>。」</a:t>
            </a:r>
            <a:endParaRPr lang="en-US" sz="1500" dirty="0"/>
          </a:p>
          <a:p>
            <a:r>
              <a:rPr lang="en-US" sz="1500" dirty="0"/>
              <a:t>4:13</a:t>
            </a:r>
            <a:r>
              <a:rPr lang="en-US" sz="1500" b="1" dirty="0"/>
              <a:t>  </a:t>
            </a:r>
            <a:r>
              <a:rPr lang="zh-TW" altLang="en-US" sz="1500" dirty="0"/>
              <a:t>耶穌回答說：凡喝這水的還要再渴；</a:t>
            </a:r>
            <a:endParaRPr lang="en-US" sz="1500" dirty="0"/>
          </a:p>
          <a:p>
            <a:r>
              <a:rPr lang="en-US" sz="1500" b="1" dirty="0"/>
              <a:t> </a:t>
            </a:r>
            <a:r>
              <a:rPr lang="en-US" sz="1500" dirty="0"/>
              <a:t>4:14 </a:t>
            </a:r>
            <a:r>
              <a:rPr lang="zh-TW" altLang="en-US" sz="1500" dirty="0"/>
              <a:t>人若喝我</a:t>
            </a:r>
            <a:r>
              <a:rPr lang="en-US" sz="1500" dirty="0"/>
              <a:t> (</a:t>
            </a:r>
            <a:r>
              <a:rPr lang="zh-TW" altLang="en-US" sz="1500" dirty="0"/>
              <a:t>耶穌</a:t>
            </a:r>
            <a:r>
              <a:rPr lang="en-US" sz="1500" dirty="0"/>
              <a:t>) </a:t>
            </a:r>
            <a:r>
              <a:rPr lang="zh-TW" altLang="en-US" sz="1500" dirty="0"/>
              <a:t>所賜的水，就永遠不</a:t>
            </a:r>
            <a:r>
              <a:rPr lang="zh-TW" altLang="en-US" sz="1500" b="1" dirty="0">
                <a:solidFill>
                  <a:srgbClr val="FF0000"/>
                </a:solidFill>
              </a:rPr>
              <a:t>渴</a:t>
            </a:r>
            <a:r>
              <a:rPr lang="zh-TW" altLang="en-US" sz="1500" dirty="0"/>
              <a:t>。我所賜的水要在他裡頭成為泉源，直湧到</a:t>
            </a:r>
            <a:r>
              <a:rPr lang="zh-TW" altLang="en-US" sz="1500" b="1" dirty="0">
                <a:solidFill>
                  <a:srgbClr val="FF0000"/>
                </a:solidFill>
              </a:rPr>
              <a:t>永生</a:t>
            </a:r>
            <a:r>
              <a:rPr lang="zh-TW" altLang="en-US" sz="1500" dirty="0"/>
              <a:t>。</a:t>
            </a:r>
            <a:endParaRPr lang="en-US" altLang="zh-TW" sz="1500" dirty="0"/>
          </a:p>
          <a:p>
            <a:pPr marL="0" indent="0">
              <a:buNone/>
            </a:pPr>
            <a:endParaRPr lang="en-US" altLang="zh-TW" sz="1500" dirty="0"/>
          </a:p>
          <a:p>
            <a:pPr marL="0" indent="0">
              <a:buNone/>
            </a:pPr>
            <a:r>
              <a:rPr lang="zh-TW" altLang="en-US" sz="1500" b="1" dirty="0"/>
              <a:t>約翰福音</a:t>
            </a:r>
            <a:r>
              <a:rPr lang="en-US" sz="1500" b="1" dirty="0"/>
              <a:t> 7</a:t>
            </a:r>
            <a:r>
              <a:rPr lang="zh-TW" altLang="en-US" sz="1500" b="1" dirty="0"/>
              <a:t>章（約翰福音</a:t>
            </a:r>
            <a:r>
              <a:rPr lang="zh-TW" altLang="en-US" sz="1500" b="1" dirty="0">
                <a:solidFill>
                  <a:srgbClr val="FF0000"/>
                </a:solidFill>
              </a:rPr>
              <a:t>第七章</a:t>
            </a:r>
            <a:r>
              <a:rPr lang="zh-TW" altLang="en-US" sz="1500" b="1" dirty="0"/>
              <a:t>所有的事情都是在</a:t>
            </a:r>
            <a:r>
              <a:rPr lang="zh-TW" altLang="en-US" sz="1500" b="1" dirty="0">
                <a:solidFill>
                  <a:srgbClr val="FF0000"/>
                </a:solidFill>
              </a:rPr>
              <a:t>住棚節期</a:t>
            </a:r>
            <a:r>
              <a:rPr lang="zh-TW" altLang="en-US" sz="1500" b="1" dirty="0"/>
              <a:t>內發生的）</a:t>
            </a:r>
            <a:r>
              <a:rPr lang="en-US" sz="1500" b="1" dirty="0"/>
              <a:t>  (</a:t>
            </a:r>
            <a:r>
              <a:rPr lang="zh-TW" altLang="en-US" sz="1500" b="1" dirty="0"/>
              <a:t>耶穌是基督嗎</a:t>
            </a:r>
            <a:r>
              <a:rPr lang="en-US" sz="1500" b="1" dirty="0"/>
              <a:t>?  </a:t>
            </a:r>
            <a:r>
              <a:rPr lang="zh-TW" altLang="en-US" sz="1500" b="1" dirty="0"/>
              <a:t>渴者當來就耶穌</a:t>
            </a:r>
            <a:r>
              <a:rPr lang="en-US" sz="1500" b="1" dirty="0"/>
              <a:t>)</a:t>
            </a:r>
            <a:r>
              <a:rPr lang="en-US" sz="1500" dirty="0"/>
              <a:t> </a:t>
            </a:r>
          </a:p>
          <a:p>
            <a:r>
              <a:rPr lang="en-US" sz="1500" dirty="0"/>
              <a:t>7:37 </a:t>
            </a:r>
            <a:r>
              <a:rPr lang="zh-TW" altLang="en-US" sz="1500" dirty="0"/>
              <a:t>節期（住棚節，是收獲感恩的節期）的末日，就是最大之日，耶穌站著高聲說：人若</a:t>
            </a:r>
            <a:r>
              <a:rPr lang="zh-TW" altLang="en-US" sz="1500" b="1" dirty="0">
                <a:solidFill>
                  <a:srgbClr val="FF0000"/>
                </a:solidFill>
              </a:rPr>
              <a:t>渴</a:t>
            </a:r>
            <a:r>
              <a:rPr lang="zh-TW" altLang="en-US" sz="1500" dirty="0"/>
              <a:t>了，可以到我這裡來</a:t>
            </a:r>
            <a:r>
              <a:rPr lang="zh-TW" altLang="en-US" sz="1500" b="1" dirty="0">
                <a:solidFill>
                  <a:srgbClr val="FF0000"/>
                </a:solidFill>
              </a:rPr>
              <a:t>喝</a:t>
            </a:r>
            <a:r>
              <a:rPr lang="zh-TW" altLang="en-US" sz="1500" dirty="0"/>
              <a:t>。</a:t>
            </a:r>
            <a:endParaRPr lang="en-US" sz="1500" dirty="0"/>
          </a:p>
          <a:p>
            <a:r>
              <a:rPr lang="en-US" sz="1500" dirty="0"/>
              <a:t>7:38 </a:t>
            </a:r>
            <a:r>
              <a:rPr lang="zh-TW" altLang="en-US" sz="1500" dirty="0"/>
              <a:t>信我的人就</a:t>
            </a:r>
            <a:r>
              <a:rPr lang="zh-TW" altLang="en-US" sz="1500" b="1" dirty="0"/>
              <a:t>如經上</a:t>
            </a:r>
            <a:r>
              <a:rPr lang="zh-TW" altLang="en-US" sz="1500" dirty="0"/>
              <a:t>所說，「從他</a:t>
            </a:r>
            <a:r>
              <a:rPr lang="zh-TW" altLang="en-US" sz="1500" b="1" dirty="0">
                <a:solidFill>
                  <a:srgbClr val="FF0000"/>
                </a:solidFill>
              </a:rPr>
              <a:t>腹中</a:t>
            </a:r>
            <a:r>
              <a:rPr lang="zh-TW" altLang="en-US" sz="1500" dirty="0"/>
              <a:t>要流出</a:t>
            </a:r>
            <a:r>
              <a:rPr lang="zh-TW" altLang="en-US" sz="1500" b="1" dirty="0">
                <a:solidFill>
                  <a:srgbClr val="FF0000"/>
                </a:solidFill>
              </a:rPr>
              <a:t>活水的 江河</a:t>
            </a:r>
            <a:r>
              <a:rPr lang="zh-TW" altLang="en-US" sz="1500" dirty="0"/>
              <a:t>來。」 </a:t>
            </a:r>
            <a:endParaRPr lang="en-US" sz="1500" dirty="0"/>
          </a:p>
          <a:p>
            <a:r>
              <a:rPr lang="en-US" sz="1500" dirty="0"/>
              <a:t>7:39</a:t>
            </a:r>
            <a:r>
              <a:rPr lang="zh-TW" altLang="en-US" sz="1500" b="1" dirty="0"/>
              <a:t>耶穌</a:t>
            </a:r>
            <a:r>
              <a:rPr lang="zh-TW" altLang="en-US" sz="1500" dirty="0"/>
              <a:t>這話是指著信他之人要</a:t>
            </a:r>
            <a:r>
              <a:rPr lang="zh-TW" altLang="en-US" sz="1500" b="1" dirty="0">
                <a:solidFill>
                  <a:srgbClr val="FF0000"/>
                </a:solidFill>
              </a:rPr>
              <a:t>受聖靈</a:t>
            </a:r>
            <a:r>
              <a:rPr lang="zh-TW" altLang="en-US" sz="1500" dirty="0"/>
              <a:t>說的。那時</a:t>
            </a:r>
            <a:r>
              <a:rPr lang="zh-TW" altLang="en-US" sz="1500" b="1" dirty="0"/>
              <a:t>還沒有賜下聖靈</a:t>
            </a:r>
            <a:r>
              <a:rPr lang="zh-TW" altLang="en-US" sz="1500" dirty="0"/>
              <a:t>來，因為耶穌尚未得著榮耀</a:t>
            </a:r>
            <a:r>
              <a:rPr lang="en-US" sz="1500" dirty="0"/>
              <a:t> (</a:t>
            </a:r>
            <a:r>
              <a:rPr lang="zh-TW" altLang="en-US" sz="1500" dirty="0"/>
              <a:t>上十字架</a:t>
            </a:r>
            <a:r>
              <a:rPr lang="en-US" sz="1500" dirty="0"/>
              <a:t>)</a:t>
            </a:r>
            <a:r>
              <a:rPr lang="zh-TW" altLang="en-US" sz="1500" dirty="0"/>
              <a:t>。（</a:t>
            </a:r>
            <a:r>
              <a:rPr lang="zh-TW" altLang="en-US" sz="1500" dirty="0">
                <a:solidFill>
                  <a:srgbClr val="FF0000"/>
                </a:solidFill>
              </a:rPr>
              <a:t>聖靈根本是存在</a:t>
            </a:r>
            <a:r>
              <a:rPr lang="zh-TW" altLang="en-US" sz="1500" dirty="0"/>
              <a:t>的， 但人一直不曾真正享受聖靈全部的能力。直到</a:t>
            </a:r>
            <a:r>
              <a:rPr lang="zh-TW" altLang="en-US" sz="1500" b="1" dirty="0"/>
              <a:t>五旬節</a:t>
            </a:r>
            <a:r>
              <a:rPr lang="en-US" sz="1500" b="1" dirty="0"/>
              <a:t>  Pentecost </a:t>
            </a:r>
            <a:r>
              <a:rPr lang="zh-TW" altLang="en-US" sz="1500" b="1" dirty="0">
                <a:solidFill>
                  <a:srgbClr val="FF0000"/>
                </a:solidFill>
              </a:rPr>
              <a:t>聖靈降臨日</a:t>
            </a:r>
            <a:r>
              <a:rPr lang="zh-TW" altLang="en-US" sz="1500" b="1" dirty="0"/>
              <a:t>，</a:t>
            </a:r>
            <a:r>
              <a:rPr lang="zh-TW" altLang="en-US" sz="1500" dirty="0"/>
              <a:t>也就是</a:t>
            </a:r>
            <a:r>
              <a:rPr lang="zh-TW" altLang="en-US" sz="1500" b="1" dirty="0"/>
              <a:t>以色列人出埃及後第五十天</a:t>
            </a:r>
            <a:r>
              <a:rPr lang="zh-TW" altLang="en-US" sz="1500" dirty="0"/>
              <a:t>以後，</a:t>
            </a:r>
            <a:r>
              <a:rPr lang="zh-TW" altLang="en-US" sz="1500" b="1" dirty="0"/>
              <a:t>人對聖靈才有認識</a:t>
            </a:r>
            <a:r>
              <a:rPr lang="zh-TW" altLang="en-US" sz="1500" dirty="0"/>
              <a:t>。人只有在</a:t>
            </a:r>
            <a:r>
              <a:rPr lang="zh-TW" altLang="en-US" sz="1500" u="sng" dirty="0"/>
              <a:t>真正認識耶穌</a:t>
            </a:r>
            <a:r>
              <a:rPr lang="zh-TW" altLang="en-US" sz="1500" dirty="0"/>
              <a:t>時才能真正認識聖靈。在這之前聖靈是一種能力， 但現在聖靈是一個神格。）</a:t>
            </a:r>
            <a:endParaRPr lang="en-US" sz="15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>
            <a:normAutofit/>
          </a:bodyPr>
          <a:lstStyle/>
          <a:p>
            <a:r>
              <a:rPr lang="zh-TW" altLang="en-US" sz="1600" b="1" dirty="0"/>
              <a:t>活水</a:t>
            </a:r>
            <a:r>
              <a:rPr lang="en-US" sz="1600" b="1" dirty="0"/>
              <a:t> living water</a:t>
            </a:r>
            <a:r>
              <a:rPr lang="zh-TW" altLang="en-US" sz="1600" b="1" dirty="0"/>
              <a:t>”</a:t>
            </a:r>
            <a:r>
              <a:rPr lang="en-US" sz="1600" b="1" dirty="0"/>
              <a:t> or</a:t>
            </a:r>
            <a:r>
              <a:rPr lang="zh-TW" altLang="en-US" sz="1600" b="1" dirty="0"/>
              <a:t>“生命之水</a:t>
            </a:r>
            <a:r>
              <a:rPr lang="en-US" sz="1600" b="1" dirty="0"/>
              <a:t> water of life</a:t>
            </a:r>
            <a:r>
              <a:rPr lang="zh-TW" altLang="en-US" sz="1600" b="1" dirty="0"/>
              <a:t>”是指</a:t>
            </a:r>
            <a:r>
              <a:rPr lang="en-US" sz="1600" b="1" dirty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zh-TW" altLang="en-US" sz="1700" dirty="0"/>
              <a:t>　　</a:t>
            </a:r>
            <a:r>
              <a:rPr lang="en-US" altLang="zh-TW" sz="1700" dirty="0"/>
              <a:t>(a) </a:t>
            </a:r>
            <a:r>
              <a:rPr lang="zh-TW" altLang="en-US" sz="1700" dirty="0"/>
              <a:t>　</a:t>
            </a:r>
            <a:r>
              <a:rPr lang="zh-TW" altLang="en-US" sz="1700" dirty="0">
                <a:solidFill>
                  <a:srgbClr val="FF0000"/>
                </a:solidFill>
              </a:rPr>
              <a:t>聖靈</a:t>
            </a:r>
            <a:r>
              <a:rPr lang="zh-TW" altLang="en-US" sz="1700" dirty="0"/>
              <a:t>。</a:t>
            </a:r>
          </a:p>
          <a:p>
            <a:pPr marL="0" indent="0">
              <a:buNone/>
            </a:pPr>
            <a:r>
              <a:rPr lang="zh-TW" altLang="en-US" sz="1700" dirty="0"/>
              <a:t>　　</a:t>
            </a:r>
            <a:r>
              <a:rPr lang="en-US" altLang="zh-TW" sz="1700" dirty="0"/>
              <a:t>(b) </a:t>
            </a:r>
            <a:r>
              <a:rPr lang="zh-TW" altLang="en-US" sz="1700" dirty="0"/>
              <a:t>　是主耶穌基督和他的教義的象徵。 由於水對於</a:t>
            </a:r>
            <a:r>
              <a:rPr lang="zh-TW" altLang="en-US" sz="1700" dirty="0">
                <a:solidFill>
                  <a:srgbClr val="FF0000"/>
                </a:solidFill>
              </a:rPr>
              <a:t>維持身體生命至關重要</a:t>
            </a:r>
            <a:r>
              <a:rPr lang="zh-TW" altLang="en-US" sz="1700" dirty="0"/>
              <a:t>，因</a:t>
            </a:r>
            <a:endParaRPr lang="en-US" altLang="zh-TW" sz="1700" dirty="0"/>
          </a:p>
          <a:p>
            <a:pPr marL="0" indent="0">
              <a:buNone/>
            </a:pPr>
            <a:r>
              <a:rPr lang="en-US" altLang="zh-TW" sz="1700" dirty="0"/>
              <a:t>                   </a:t>
            </a:r>
            <a:r>
              <a:rPr lang="zh-TW" altLang="en-US" sz="1700" dirty="0"/>
              <a:t>此救主及其教 </a:t>
            </a:r>
            <a:r>
              <a:rPr lang="en-US" altLang="zh-TW" sz="1700" dirty="0"/>
              <a:t>teaching</a:t>
            </a:r>
            <a:r>
              <a:rPr lang="zh-TW" altLang="en-US" sz="1700" dirty="0"/>
              <a:t>（活水）對於</a:t>
            </a:r>
            <a:r>
              <a:rPr lang="zh-TW" altLang="en-US" sz="1700" dirty="0">
                <a:solidFill>
                  <a:srgbClr val="FF0000"/>
                </a:solidFill>
              </a:rPr>
              <a:t>永恆生命</a:t>
            </a:r>
            <a:r>
              <a:rPr lang="zh-TW" altLang="en-US" sz="1700" dirty="0"/>
              <a:t>至關重要。</a:t>
            </a:r>
          </a:p>
          <a:p>
            <a:pPr marL="0" indent="0">
              <a:buNone/>
            </a:pPr>
            <a:r>
              <a:rPr lang="zh-TW" altLang="en-US" sz="1700" dirty="0"/>
              <a:t>　     </a:t>
            </a:r>
            <a:r>
              <a:rPr lang="en-US" altLang="zh-TW" sz="1700" dirty="0"/>
              <a:t>(c) </a:t>
            </a:r>
            <a:r>
              <a:rPr lang="zh-TW" altLang="en-US" sz="1700" dirty="0"/>
              <a:t>　水普遍代表</a:t>
            </a:r>
            <a:r>
              <a:rPr lang="zh-TW" altLang="en-US" sz="1700" dirty="0">
                <a:solidFill>
                  <a:srgbClr val="FF0000"/>
                </a:solidFill>
              </a:rPr>
              <a:t>生命</a:t>
            </a:r>
            <a:r>
              <a:rPr lang="zh-TW" altLang="en-US" sz="1700" dirty="0"/>
              <a:t>。 它可能與</a:t>
            </a:r>
            <a:r>
              <a:rPr lang="zh-TW" altLang="en-US" sz="1700" dirty="0">
                <a:solidFill>
                  <a:srgbClr val="FF0000"/>
                </a:solidFill>
              </a:rPr>
              <a:t>出生</a:t>
            </a:r>
            <a:r>
              <a:rPr lang="zh-TW" altLang="en-US" sz="1700" dirty="0"/>
              <a:t>，</a:t>
            </a:r>
            <a:r>
              <a:rPr lang="zh-TW" altLang="en-US" sz="1700" dirty="0">
                <a:solidFill>
                  <a:srgbClr val="FF0000"/>
                </a:solidFill>
              </a:rPr>
              <a:t>生育</a:t>
            </a:r>
            <a:r>
              <a:rPr lang="zh-TW" altLang="en-US" sz="1700" dirty="0"/>
              <a:t>和</a:t>
            </a:r>
            <a:r>
              <a:rPr lang="zh-TW" altLang="en-US" sz="1700" dirty="0">
                <a:solidFill>
                  <a:srgbClr val="FF0000"/>
                </a:solidFill>
              </a:rPr>
              <a:t>靈性</a:t>
            </a:r>
            <a:r>
              <a:rPr lang="zh-TW" altLang="en-US" sz="1700" dirty="0"/>
              <a:t>有關。基督徒在</a:t>
            </a:r>
            <a:r>
              <a:rPr lang="zh-TW" altLang="en-US" sz="1700" dirty="0">
                <a:solidFill>
                  <a:srgbClr val="FF0000"/>
                </a:solidFill>
              </a:rPr>
              <a:t>水中受洗</a:t>
            </a:r>
            <a:r>
              <a:rPr lang="zh-TW" altLang="en-US" sz="1700" dirty="0"/>
              <a:t>，</a:t>
            </a:r>
            <a:endParaRPr lang="en-US" altLang="zh-TW" sz="1700" dirty="0"/>
          </a:p>
          <a:p>
            <a:pPr marL="0" indent="0">
              <a:buNone/>
            </a:pPr>
            <a:r>
              <a:rPr lang="en-US" altLang="zh-TW" sz="1700" dirty="0"/>
              <a:t>                   </a:t>
            </a:r>
            <a:r>
              <a:rPr lang="zh-TW" altLang="en-US" sz="1700" dirty="0"/>
              <a:t>象徵著</a:t>
            </a:r>
            <a:r>
              <a:rPr lang="zh-TW" altLang="en-US" sz="1700" u="sng" dirty="0"/>
              <a:t>心靈的淨化</a:t>
            </a:r>
            <a:r>
              <a:rPr lang="zh-TW" altLang="en-US" sz="1700" dirty="0"/>
              <a:t>和</a:t>
            </a:r>
            <a:r>
              <a:rPr lang="zh-TW" altLang="en-US" sz="1700" u="sng" dirty="0"/>
              <a:t>對信仰的接納</a:t>
            </a:r>
            <a:r>
              <a:rPr lang="zh-TW" altLang="en-US" sz="1700" dirty="0"/>
              <a:t>，</a:t>
            </a:r>
            <a:r>
              <a:rPr lang="zh-TW" altLang="en-US" sz="1700" dirty="0">
                <a:solidFill>
                  <a:srgbClr val="FF0000"/>
                </a:solidFill>
              </a:rPr>
              <a:t>重生</a:t>
            </a:r>
            <a:r>
              <a:rPr lang="zh-TW" altLang="en-US" sz="1700" dirty="0"/>
              <a:t> </a:t>
            </a:r>
            <a:r>
              <a:rPr lang="en-US" altLang="zh-TW" sz="1700" dirty="0"/>
              <a:t>(born again)</a:t>
            </a:r>
            <a:r>
              <a:rPr lang="zh-TW" altLang="en-US" sz="1700" dirty="0"/>
              <a:t>、</a:t>
            </a:r>
            <a:r>
              <a:rPr lang="zh-TW" altLang="en-US" sz="1700" dirty="0">
                <a:solidFill>
                  <a:srgbClr val="FF0000"/>
                </a:solidFill>
              </a:rPr>
              <a:t>進神的國</a:t>
            </a:r>
            <a:r>
              <a:rPr lang="zh-TW" altLang="en-US" sz="1700" dirty="0"/>
              <a:t>與</a:t>
            </a:r>
            <a:r>
              <a:rPr lang="zh-TW" altLang="en-US" sz="1700" dirty="0">
                <a:solidFill>
                  <a:srgbClr val="FF0000"/>
                </a:solidFill>
              </a:rPr>
              <a:t>永生</a:t>
            </a:r>
            <a:r>
              <a:rPr lang="zh-TW" altLang="en-US" sz="1700" dirty="0"/>
              <a:t>。</a:t>
            </a:r>
          </a:p>
          <a:p>
            <a:endParaRPr lang="en-US" sz="1700" dirty="0"/>
          </a:p>
        </p:txBody>
      </p:sp>
      <p:pic>
        <p:nvPicPr>
          <p:cNvPr id="9" name="Picture 8" descr="C:\Users\Harry Lin\Pictures\活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447801"/>
            <a:ext cx="348615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ea typeface="PMingLiU"/>
                <a:cs typeface="Times New Roman"/>
              </a:rPr>
              <a:t>(2) </a:t>
            </a:r>
            <a:r>
              <a:rPr lang="zh-TW" altLang="en-US" sz="1600" b="1" dirty="0">
                <a:ea typeface="PMingLiU"/>
                <a:cs typeface="Times New Roman"/>
              </a:rPr>
              <a:t>聖經裡「渴」的涵意：</a:t>
            </a:r>
            <a:endParaRPr lang="en-US" altLang="zh-TW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altLang="zh-TW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200" dirty="0">
                <a:ea typeface="PMingLiU"/>
                <a:cs typeface="Times New Roman"/>
              </a:rPr>
              <a:t>（</a:t>
            </a:r>
            <a:r>
              <a:rPr lang="en-US" sz="1200" dirty="0">
                <a:ea typeface="PMingLiU"/>
                <a:cs typeface="Times New Roman"/>
              </a:rPr>
              <a:t>a</a:t>
            </a:r>
            <a:r>
              <a:rPr lang="zh-TW" altLang="en-US" sz="1200" dirty="0">
                <a:ea typeface="PMingLiU"/>
                <a:cs typeface="Times New Roman"/>
              </a:rPr>
              <a:t>）</a:t>
            </a:r>
            <a:r>
              <a:rPr lang="en-US" sz="1200" dirty="0">
                <a:ea typeface="PMingLiU"/>
                <a:cs typeface="Times New Roman"/>
              </a:rPr>
              <a:t>7:37</a:t>
            </a:r>
            <a:r>
              <a:rPr lang="zh-TW" altLang="en-US" sz="1200" dirty="0">
                <a:ea typeface="PMingLiU"/>
                <a:cs typeface="Times New Roman"/>
              </a:rPr>
              <a:t>節期</a:t>
            </a:r>
            <a:r>
              <a:rPr lang="zh-TW" altLang="en-US" sz="1200" dirty="0">
                <a:solidFill>
                  <a:srgbClr val="FF0000"/>
                </a:solidFill>
                <a:ea typeface="PMingLiU"/>
                <a:cs typeface="Times New Roman"/>
              </a:rPr>
              <a:t>（住棚節  </a:t>
            </a:r>
            <a:r>
              <a:rPr lang="en-US" altLang="zh-TW" sz="1200" dirty="0">
                <a:solidFill>
                  <a:srgbClr val="FF0000"/>
                </a:solidFill>
                <a:ea typeface="PMingLiU"/>
                <a:cs typeface="Times New Roman"/>
              </a:rPr>
              <a:t>Sukkot</a:t>
            </a:r>
            <a:r>
              <a:rPr lang="zh-TW" altLang="en-US" sz="1200" dirty="0">
                <a:solidFill>
                  <a:srgbClr val="FF0000"/>
                </a:solidFill>
                <a:ea typeface="PMingLiU"/>
                <a:cs typeface="Times New Roman"/>
              </a:rPr>
              <a:t>）</a:t>
            </a:r>
            <a:r>
              <a:rPr lang="zh-TW" altLang="en-US" sz="1200" dirty="0">
                <a:ea typeface="PMingLiU"/>
                <a:cs typeface="Times New Roman"/>
              </a:rPr>
              <a:t>的末日，就是最大之日，耶穌站著高聲說：人若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渴</a:t>
            </a:r>
            <a:r>
              <a:rPr lang="zh-TW" altLang="en-US" sz="1200" dirty="0">
                <a:ea typeface="PMingLiU"/>
                <a:cs typeface="Times New Roman"/>
              </a:rPr>
              <a:t>了，可以到我這裡來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喝</a:t>
            </a:r>
            <a:r>
              <a:rPr lang="zh-TW" altLang="en-US" sz="1200" dirty="0">
                <a:ea typeface="PMingLiU"/>
                <a:cs typeface="Times New Roman"/>
              </a:rPr>
              <a:t>。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200" dirty="0">
                <a:ea typeface="PMingLiU"/>
                <a:cs typeface="Times New Roman"/>
              </a:rPr>
              <a:t>本來一共有</a:t>
            </a:r>
            <a:r>
              <a:rPr lang="zh-TW" altLang="en-US" sz="1200" b="1" dirty="0">
                <a:ea typeface="PMingLiU"/>
                <a:cs typeface="Times New Roman"/>
              </a:rPr>
              <a:t>七天</a:t>
            </a:r>
            <a:r>
              <a:rPr lang="zh-TW" altLang="en-US" sz="1200" dirty="0">
                <a:ea typeface="PMingLiU"/>
                <a:cs typeface="Times New Roman"/>
              </a:rPr>
              <a:t>的住棚節，到了耶穌的時候加多了一天，共</a:t>
            </a:r>
            <a:r>
              <a:rPr lang="zh-TW" altLang="en-US" sz="1200" b="1" dirty="0">
                <a:ea typeface="PMingLiU"/>
                <a:cs typeface="Times New Roman"/>
              </a:rPr>
              <a:t>八天</a:t>
            </a:r>
            <a:r>
              <a:rPr lang="zh-TW" altLang="en-US" sz="1200" dirty="0">
                <a:ea typeface="PMingLiU"/>
                <a:cs typeface="Times New Roman"/>
              </a:rPr>
              <a:t>。到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第八天</a:t>
            </a:r>
            <a:r>
              <a:rPr lang="zh-TW" altLang="en-US" sz="1200" dirty="0">
                <a:ea typeface="PMingLiU"/>
                <a:cs typeface="Times New Roman"/>
              </a:rPr>
              <a:t>， 也就是這裏所說的“節期的末日”， 是住棚節最後也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最嚴肅的一天</a:t>
            </a:r>
            <a:r>
              <a:rPr lang="zh-TW" altLang="en-US" sz="1200" dirty="0">
                <a:ea typeface="PMingLiU"/>
                <a:cs typeface="Times New Roman"/>
              </a:rPr>
              <a:t>， 稱為 “最大之日”</a:t>
            </a:r>
            <a:r>
              <a:rPr lang="en-US" sz="1200" dirty="0">
                <a:ea typeface="PMingLiU"/>
                <a:cs typeface="Times New Roman"/>
              </a:rPr>
              <a:t> (</a:t>
            </a:r>
            <a:r>
              <a:rPr lang="zh-TW" altLang="en-US" sz="1200" dirty="0">
                <a:ea typeface="PMingLiU"/>
                <a:cs typeface="Times New Roman"/>
              </a:rPr>
              <a:t>民廿九</a:t>
            </a:r>
            <a:r>
              <a:rPr lang="en-US" sz="1200" dirty="0">
                <a:ea typeface="PMingLiU"/>
                <a:cs typeface="Times New Roman"/>
              </a:rPr>
              <a:t>35-38)</a:t>
            </a:r>
            <a:r>
              <a:rPr lang="zh-TW" altLang="en-US" sz="1200" dirty="0">
                <a:ea typeface="PMingLiU"/>
                <a:cs typeface="Times New Roman"/>
              </a:rPr>
              <a:t>， 便停止澆祭壇。</a:t>
            </a:r>
            <a:r>
              <a:rPr lang="zh-TW" altLang="en-US" sz="1200" b="1" dirty="0">
                <a:ea typeface="PMingLiU"/>
                <a:cs typeface="Times New Roman"/>
              </a:rPr>
              <a:t>耶穌</a:t>
            </a:r>
            <a:r>
              <a:rPr lang="zh-TW" altLang="en-US" sz="1200" dirty="0">
                <a:ea typeface="PMingLiU"/>
                <a:cs typeface="Times New Roman"/>
              </a:rPr>
              <a:t>在這一天當眾宣告：“信我的人</a:t>
            </a:r>
            <a:r>
              <a:rPr lang="en-US" sz="1200" dirty="0">
                <a:ea typeface="PMingLiU"/>
                <a:cs typeface="Times New Roman"/>
              </a:rPr>
              <a:t>---</a:t>
            </a:r>
            <a:r>
              <a:rPr lang="zh-TW" altLang="en-US" sz="1200" dirty="0">
                <a:ea typeface="PMingLiU"/>
                <a:cs typeface="Times New Roman"/>
              </a:rPr>
              <a:t>從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他腹中</a:t>
            </a:r>
            <a:r>
              <a:rPr lang="zh-TW" altLang="en-US" sz="1200" dirty="0">
                <a:ea typeface="PMingLiU"/>
                <a:cs typeface="Times New Roman"/>
              </a:rPr>
              <a:t>要流出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活水</a:t>
            </a:r>
            <a:r>
              <a:rPr lang="zh-TW" altLang="en-US" sz="1200" dirty="0">
                <a:ea typeface="PMingLiU"/>
                <a:cs typeface="Times New Roman"/>
              </a:rPr>
              <a:t>的江河來。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200" dirty="0">
                <a:ea typeface="PMingLiU"/>
                <a:cs typeface="Times New Roman"/>
              </a:rPr>
              <a:t>“你們為了得到可</a:t>
            </a:r>
            <a:r>
              <a:rPr lang="zh-TW" altLang="en-US" sz="1200" b="1" dirty="0">
                <a:ea typeface="PMingLiU"/>
                <a:cs typeface="Times New Roman"/>
              </a:rPr>
              <a:t>解肉體乾渴的水</a:t>
            </a:r>
            <a:r>
              <a:rPr lang="zh-TW" altLang="en-US" sz="1200" dirty="0">
                <a:ea typeface="PMingLiU"/>
                <a:cs typeface="Times New Roman"/>
              </a:rPr>
              <a:t>而感謝讚美上帝；如果你們得到能</a:t>
            </a:r>
            <a:r>
              <a:rPr lang="zh-TW" altLang="en-US" sz="1200" b="1" dirty="0">
                <a:ea typeface="PMingLiU"/>
                <a:cs typeface="Times New Roman"/>
              </a:rPr>
              <a:t>解靈魂乾渴的水</a:t>
            </a:r>
            <a:r>
              <a:rPr lang="zh-TW" altLang="en-US" sz="1200" dirty="0">
                <a:ea typeface="PMingLiU"/>
                <a:cs typeface="Times New Roman"/>
              </a:rPr>
              <a:t>， 你們就要到我這裏來。”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200" dirty="0">
                <a:ea typeface="PMingLiU"/>
                <a:cs typeface="Times New Roman"/>
              </a:rPr>
              <a:t>耶穌利用那戲劇性的時刻將人的思想轉到人</a:t>
            </a:r>
            <a:r>
              <a:rPr lang="zh-TW" altLang="en-US" sz="1200" b="1" dirty="0">
                <a:ea typeface="PMingLiU"/>
                <a:cs typeface="Times New Roman"/>
              </a:rPr>
              <a:t>對上帝和對永恆事物</a:t>
            </a:r>
            <a:r>
              <a:rPr lang="zh-TW" altLang="en-US" sz="1200" dirty="0">
                <a:ea typeface="PMingLiU"/>
                <a:cs typeface="Times New Roman"/>
              </a:rPr>
              <a:t>的渴慕上去。</a:t>
            </a:r>
            <a:endParaRPr lang="en-US" sz="1200" dirty="0">
              <a:ea typeface="PMingLiU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6" y="1219200"/>
            <a:ext cx="474133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3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100" dirty="0">
                <a:ea typeface="PMingLiU"/>
                <a:cs typeface="Times New Roman"/>
              </a:rPr>
              <a:t>（</a:t>
            </a:r>
            <a:r>
              <a:rPr lang="en-US" sz="1100" dirty="0">
                <a:ea typeface="PMingLiU"/>
                <a:cs typeface="Times New Roman"/>
              </a:rPr>
              <a:t>b</a:t>
            </a:r>
            <a:r>
              <a:rPr lang="zh-TW" altLang="en-US" sz="1100" dirty="0">
                <a:ea typeface="PMingLiU"/>
                <a:cs typeface="Times New Roman"/>
              </a:rPr>
              <a:t>）要明白耶穌在生命</a:t>
            </a:r>
            <a:r>
              <a:rPr lang="zh-TW" altLang="en-US" sz="1100" b="1" dirty="0">
                <a:ea typeface="PMingLiU"/>
                <a:cs typeface="Times New Roman"/>
              </a:rPr>
              <a:t>最後一刻</a:t>
            </a:r>
            <a:r>
              <a:rPr lang="zh-TW" altLang="en-US" sz="1100" dirty="0">
                <a:ea typeface="PMingLiU"/>
                <a:cs typeface="Times New Roman"/>
              </a:rPr>
              <a:t>，祂說「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我渴</a:t>
            </a:r>
            <a:r>
              <a:rPr lang="zh-TW" altLang="en-US" sz="1100" dirty="0">
                <a:ea typeface="PMingLiU"/>
                <a:cs typeface="Times New Roman"/>
              </a:rPr>
              <a:t>」，然後嚐了那個酒之後祂就說「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完成了</a:t>
            </a:r>
            <a:r>
              <a:rPr 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 It is finished</a:t>
            </a:r>
            <a:r>
              <a:rPr lang="zh-TW" altLang="en-US" sz="1100" dirty="0">
                <a:ea typeface="PMingLiU"/>
                <a:cs typeface="Times New Roman"/>
              </a:rPr>
              <a:t>」，是什麼意思？這必須從</a:t>
            </a:r>
            <a:r>
              <a:rPr lang="zh-TW" altLang="en-US" sz="1100" b="1" dirty="0">
                <a:ea typeface="PMingLiU"/>
                <a:cs typeface="Times New Roman"/>
              </a:rPr>
              <a:t>最後晚餐</a:t>
            </a:r>
            <a:r>
              <a:rPr lang="zh-TW" altLang="en-US" sz="1100" dirty="0">
                <a:ea typeface="PMingLiU"/>
                <a:cs typeface="Times New Roman"/>
              </a:rPr>
              <a:t>講起。我們知道在最後晚餐的時候耶穌做了一件事情。祂當時</a:t>
            </a:r>
            <a:r>
              <a:rPr lang="zh-TW" altLang="en-US" sz="1100" b="1" dirty="0">
                <a:ea typeface="PMingLiU"/>
                <a:cs typeface="Times New Roman"/>
              </a:rPr>
              <a:t>拿起杯</a:t>
            </a:r>
            <a:r>
              <a:rPr lang="zh-TW" altLang="en-US" sz="1100" dirty="0">
                <a:ea typeface="PMingLiU"/>
                <a:cs typeface="Times New Roman"/>
              </a:rPr>
              <a:t>來，祝謝了，遞給他的門徒說：</a:t>
            </a:r>
            <a:r>
              <a:rPr lang="zh-TW" altLang="en-US" sz="1100" b="1" dirty="0">
                <a:ea typeface="PMingLiU"/>
                <a:cs typeface="Times New Roman"/>
              </a:rPr>
              <a:t>這是我的血</a:t>
            </a:r>
            <a:r>
              <a:rPr lang="zh-TW" altLang="en-US" sz="1100" dirty="0">
                <a:ea typeface="PMingLiU"/>
                <a:cs typeface="Times New Roman"/>
              </a:rPr>
              <a:t>，新約的血，為大眾流出來的，我實在告訴你們，</a:t>
            </a:r>
            <a:r>
              <a:rPr lang="zh-TW" altLang="en-US" sz="1100" b="1" dirty="0">
                <a:ea typeface="PMingLiU"/>
                <a:cs typeface="Times New Roman"/>
              </a:rPr>
              <a:t>我絕不再喝這葡萄汁了，直到我在天主的國裡喝新酒的那一天</a:t>
            </a:r>
            <a:r>
              <a:rPr lang="zh-TW" altLang="en-US" sz="1100" dirty="0">
                <a:ea typeface="PMingLiU"/>
                <a:cs typeface="Times New Roman"/>
              </a:rPr>
              <a:t>。 </a:t>
            </a:r>
            <a:endParaRPr lang="en-US" sz="11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100" dirty="0">
                <a:ea typeface="PMingLiU"/>
                <a:cs typeface="Times New Roman"/>
              </a:rPr>
              <a:t>今天我們都知道，耶穌吃的是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逾越節的晚餐</a:t>
            </a:r>
            <a:r>
              <a:rPr lang="zh-TW" altLang="en-US" sz="1100" dirty="0">
                <a:ea typeface="PMingLiU"/>
                <a:cs typeface="Times New Roman"/>
              </a:rPr>
              <a:t>，在逾越節的晚餐</a:t>
            </a:r>
            <a:r>
              <a:rPr lang="en-US" sz="1100" dirty="0">
                <a:ea typeface="PMingLiU"/>
                <a:cs typeface="Times New Roman"/>
              </a:rPr>
              <a:t> (Seder)</a:t>
            </a:r>
            <a:r>
              <a:rPr lang="zh-TW" altLang="en-US" sz="1100" dirty="0">
                <a:ea typeface="PMingLiU"/>
                <a:cs typeface="Times New Roman"/>
              </a:rPr>
              <a:t>，按照猶太人的習俗，一定是</a:t>
            </a:r>
            <a:r>
              <a:rPr lang="zh-TW" altLang="en-US" sz="1100" b="1" dirty="0">
                <a:ea typeface="PMingLiU"/>
                <a:cs typeface="Times New Roman"/>
              </a:rPr>
              <a:t>喝四杯葡萄酒</a:t>
            </a:r>
            <a:r>
              <a:rPr lang="zh-TW" altLang="en-US" sz="1100" dirty="0">
                <a:ea typeface="PMingLiU"/>
                <a:cs typeface="Times New Roman"/>
              </a:rPr>
              <a:t>，耶穌拿起杯來，祝謝的這一杯，應是第三杯。為什麼我們知道是第三杯？因為聖經接著講說，祂喝完了這一杯以後，他們就唱聖詠，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唱完聖詠</a:t>
            </a:r>
            <a:r>
              <a:rPr lang="zh-TW" altLang="en-US" sz="1100" dirty="0">
                <a:ea typeface="PMingLiU"/>
                <a:cs typeface="Times New Roman"/>
              </a:rPr>
              <a:t>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沒有喝第四杯</a:t>
            </a:r>
            <a:r>
              <a:rPr lang="zh-TW" altLang="en-US" sz="1100" dirty="0">
                <a:ea typeface="PMingLiU"/>
                <a:cs typeface="Times New Roman"/>
              </a:rPr>
              <a:t>，就出來，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往橄欖山去</a:t>
            </a:r>
            <a:r>
              <a:rPr lang="zh-TW" altLang="en-US" sz="1100" dirty="0">
                <a:ea typeface="PMingLiU"/>
                <a:cs typeface="Times New Roman"/>
              </a:rPr>
              <a:t>了，</a:t>
            </a:r>
            <a:endParaRPr lang="en-US" altLang="zh-TW" sz="1100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1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a typeface="PMingLiU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1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a typeface="PMingLiU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1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100" dirty="0">
                <a:ea typeface="PMingLiU"/>
                <a:cs typeface="Times New Roman"/>
              </a:rPr>
              <a:t>一個正常的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逾越節晚餐</a:t>
            </a:r>
            <a:r>
              <a:rPr lang="zh-TW" altLang="en-US" sz="1100" dirty="0">
                <a:ea typeface="PMingLiU"/>
                <a:cs typeface="Times New Roman"/>
              </a:rPr>
              <a:t>，一定是喝</a:t>
            </a:r>
            <a:r>
              <a:rPr lang="zh-TW" altLang="en-US" sz="1100" b="1" dirty="0">
                <a:ea typeface="PMingLiU"/>
                <a:cs typeface="Times New Roman"/>
              </a:rPr>
              <a:t>四杯葡萄酒</a:t>
            </a:r>
            <a:r>
              <a:rPr lang="zh-TW" altLang="en-US" sz="1100" dirty="0">
                <a:ea typeface="PMingLiU"/>
                <a:cs typeface="Times New Roman"/>
              </a:rPr>
              <a:t>，</a:t>
            </a:r>
            <a:r>
              <a:rPr lang="zh-TW" altLang="en-US" sz="1100" dirty="0">
                <a:solidFill>
                  <a:srgbClr val="FF0000"/>
                </a:solidFill>
                <a:ea typeface="PMingLiU"/>
                <a:cs typeface="Times New Roman"/>
              </a:rPr>
              <a:t>最後一杯是在唱完聖詠之後喝</a:t>
            </a:r>
            <a:r>
              <a:rPr lang="zh-TW" altLang="en-US" sz="1100" dirty="0">
                <a:ea typeface="PMingLiU"/>
                <a:cs typeface="Times New Roman"/>
              </a:rPr>
              <a:t>。喝完第四杯的時候，這個逾越節晚餐的主人，在這個時候會站起來，宣佈一件事情，是說「逾越節晚餐到此完成了」，他要說：「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完成了</a:t>
            </a:r>
            <a:r>
              <a:rPr 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It is finished</a:t>
            </a:r>
            <a:r>
              <a:rPr lang="zh-TW" altLang="en-US" sz="1100" dirty="0">
                <a:ea typeface="PMingLiU"/>
                <a:cs typeface="Times New Roman"/>
              </a:rPr>
              <a:t>」。可是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耶穌</a:t>
            </a:r>
            <a:r>
              <a:rPr lang="zh-TW" altLang="en-US" sz="1100" dirty="0">
                <a:ea typeface="PMingLiU"/>
                <a:cs typeface="Times New Roman"/>
              </a:rPr>
              <a:t>在逾越節晚餐</a:t>
            </a:r>
            <a:r>
              <a:rPr lang="zh-TW" altLang="en-US" sz="1100" dirty="0">
                <a:solidFill>
                  <a:srgbClr val="FF0000"/>
                </a:solidFill>
                <a:ea typeface="PMingLiU"/>
                <a:cs typeface="Times New Roman"/>
              </a:rPr>
              <a:t>沒有喝第四杯葡萄酒</a:t>
            </a:r>
            <a:r>
              <a:rPr lang="zh-TW" altLang="en-US" sz="1100" dirty="0">
                <a:ea typeface="PMingLiU"/>
                <a:cs typeface="Times New Roman"/>
              </a:rPr>
              <a:t>，祂離開了那個最後晚餐廳，到了橄欖園，後來被抓被釘。</a:t>
            </a:r>
            <a:endParaRPr lang="en-US" sz="11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100" b="1" dirty="0">
                <a:ea typeface="PMingLiU"/>
                <a:cs typeface="Times New Roman"/>
              </a:rPr>
              <a:t>耶穌的第四杯</a:t>
            </a:r>
            <a:r>
              <a:rPr lang="zh-TW" altLang="en-US" sz="1100" dirty="0">
                <a:ea typeface="PMingLiU"/>
                <a:cs typeface="Times New Roman"/>
              </a:rPr>
              <a:t>，是在</a:t>
            </a:r>
            <a:r>
              <a:rPr lang="zh-TW" altLang="en-US" sz="1100" b="1" dirty="0">
                <a:ea typeface="PMingLiU"/>
                <a:cs typeface="Times New Roman"/>
              </a:rPr>
              <a:t>十字架上</a:t>
            </a:r>
            <a:r>
              <a:rPr lang="zh-TW" altLang="en-US" sz="1100" dirty="0">
                <a:ea typeface="PMingLiU"/>
                <a:cs typeface="Times New Roman"/>
              </a:rPr>
              <a:t>，在祂生命的最後一刻，所喝的。所以</a:t>
            </a:r>
            <a:r>
              <a:rPr lang="zh-TW" altLang="en-US" sz="1100" b="1" dirty="0">
                <a:ea typeface="PMingLiU"/>
                <a:cs typeface="Times New Roman"/>
              </a:rPr>
              <a:t>耶穌的逾越節晚餐</a:t>
            </a:r>
            <a:r>
              <a:rPr lang="zh-TW" altLang="en-US" sz="1100" dirty="0">
                <a:ea typeface="PMingLiU"/>
                <a:cs typeface="Times New Roman"/>
              </a:rPr>
              <a:t>是在十字架上完成的。當耶穌喝了這第四杯酒，預示著</a:t>
            </a:r>
            <a:r>
              <a:rPr lang="zh-TW" altLang="en-US" sz="1100" b="1" dirty="0">
                <a:ea typeface="PMingLiU"/>
                <a:cs typeface="Times New Roman"/>
              </a:rPr>
              <a:t>天主的國就要在這個時候開始</a:t>
            </a:r>
            <a:r>
              <a:rPr lang="zh-TW" altLang="en-US" sz="1100" dirty="0">
                <a:ea typeface="PMingLiU"/>
                <a:cs typeface="Times New Roman"/>
              </a:rPr>
              <a:t>了。耶穌然後講了一句話祂說「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完成了</a:t>
            </a:r>
            <a:r>
              <a:rPr lang="zh-TW" altLang="en-US" sz="1100" dirty="0">
                <a:ea typeface="PMingLiU"/>
                <a:cs typeface="Times New Roman"/>
              </a:rPr>
              <a:t>」，</a:t>
            </a:r>
            <a:r>
              <a:rPr lang="zh-TW" altLang="en-US" sz="1100" b="1" dirty="0">
                <a:solidFill>
                  <a:srgbClr val="FF0000"/>
                </a:solidFill>
                <a:ea typeface="PMingLiU"/>
                <a:cs typeface="Times New Roman"/>
              </a:rPr>
              <a:t>逾越節的晚餐</a:t>
            </a:r>
            <a:r>
              <a:rPr lang="zh-TW" altLang="en-US" sz="1100" dirty="0">
                <a:ea typeface="PMingLiU"/>
                <a:cs typeface="Times New Roman"/>
              </a:rPr>
              <a:t>，在這裡完成了，</a:t>
            </a:r>
            <a:r>
              <a:rPr lang="zh-TW" altLang="en-US" sz="1100" b="1" dirty="0">
                <a:ea typeface="PMingLiU"/>
                <a:cs typeface="Times New Roman"/>
              </a:rPr>
              <a:t>舊的已經過去，新的就要開始</a:t>
            </a:r>
            <a:r>
              <a:rPr lang="zh-TW" altLang="en-US" sz="1100" dirty="0">
                <a:ea typeface="PMingLiU"/>
                <a:cs typeface="Times New Roman"/>
              </a:rPr>
              <a:t>。</a:t>
            </a:r>
            <a:endParaRPr lang="en-US" sz="11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100" dirty="0">
                <a:ea typeface="PMingLiU"/>
                <a:cs typeface="Times New Roman"/>
              </a:rPr>
              <a:t>所以耶穌說「</a:t>
            </a:r>
            <a:r>
              <a:rPr lang="zh-TW" altLang="en-US" sz="1100" b="1" dirty="0">
                <a:ea typeface="PMingLiU"/>
                <a:cs typeface="Times New Roman"/>
              </a:rPr>
              <a:t>我渴</a:t>
            </a:r>
            <a:r>
              <a:rPr lang="zh-TW" altLang="en-US" sz="1100" dirty="0">
                <a:ea typeface="PMingLiU"/>
                <a:cs typeface="Times New Roman"/>
              </a:rPr>
              <a:t>」，即使在十字架上，祂告訴我們，祂是</a:t>
            </a:r>
            <a:r>
              <a:rPr lang="zh-TW" altLang="en-US" sz="1100" b="1" dirty="0">
                <a:ea typeface="PMingLiU"/>
                <a:cs typeface="Times New Roman"/>
              </a:rPr>
              <a:t>一切所發生的事的主人</a:t>
            </a:r>
            <a:r>
              <a:rPr lang="zh-TW" altLang="en-US" sz="1100" dirty="0">
                <a:ea typeface="PMingLiU"/>
                <a:cs typeface="Times New Roman"/>
              </a:rPr>
              <a:t>。</a:t>
            </a:r>
            <a:endParaRPr lang="en-US" sz="1100" dirty="0">
              <a:ea typeface="PMingLiU"/>
              <a:cs typeface="Times New Roman"/>
            </a:endParaRPr>
          </a:p>
          <a:p>
            <a:endParaRPr lang="en-US" sz="1400" dirty="0"/>
          </a:p>
        </p:txBody>
      </p:sp>
      <p:pic>
        <p:nvPicPr>
          <p:cNvPr id="5" name="Picture 4" descr="打開聖經– 耶穌為什麼說「我渴」？ - 《生命恩泉》 Fountain of Love ...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505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ea typeface="PMingLiU"/>
                <a:cs typeface="Times New Roman"/>
              </a:rPr>
              <a:t>(3) </a:t>
            </a:r>
            <a:r>
              <a:rPr lang="zh-TW" altLang="en-US" sz="1600" b="1" dirty="0">
                <a:ea typeface="PMingLiU"/>
                <a:cs typeface="Times New Roman"/>
              </a:rPr>
              <a:t>聖經裡「食物」的涵意：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200" b="1" dirty="0">
                <a:ea typeface="PMingLiU"/>
                <a:cs typeface="Times New Roman"/>
              </a:rPr>
              <a:t>約翰福音</a:t>
            </a:r>
            <a:r>
              <a:rPr lang="en-US" sz="1200" b="1" dirty="0">
                <a:ea typeface="PMingLiU"/>
                <a:cs typeface="Times New Roman"/>
              </a:rPr>
              <a:t>  4:29</a:t>
            </a:r>
            <a:r>
              <a:rPr lang="zh-TW" altLang="en-US" sz="1200" b="1" dirty="0">
                <a:ea typeface="PMingLiU"/>
                <a:cs typeface="Times New Roman"/>
              </a:rPr>
              <a:t>－</a:t>
            </a:r>
            <a:r>
              <a:rPr lang="en-US" sz="1200" b="1" dirty="0">
                <a:ea typeface="PMingLiU"/>
                <a:cs typeface="Times New Roman"/>
              </a:rPr>
              <a:t>38</a:t>
            </a:r>
            <a:r>
              <a:rPr lang="zh-TW" altLang="en-US" sz="1200" dirty="0">
                <a:ea typeface="PMingLiU"/>
                <a:cs typeface="Times New Roman"/>
              </a:rPr>
              <a:t>（耶穌與撒馬利亞婦人談道</a:t>
            </a:r>
            <a:r>
              <a:rPr lang="en-US" sz="1200" dirty="0">
                <a:ea typeface="PMingLiU"/>
                <a:cs typeface="Times New Roman"/>
              </a:rPr>
              <a:t>   </a:t>
            </a:r>
            <a:r>
              <a:rPr lang="zh-TW" altLang="en-US" sz="1200" dirty="0">
                <a:ea typeface="PMingLiU"/>
                <a:cs typeface="Times New Roman"/>
              </a:rPr>
              <a:t>門徒與耶穌會合</a:t>
            </a:r>
            <a:r>
              <a:rPr lang="en-US" sz="1200" dirty="0">
                <a:ea typeface="PMingLiU"/>
                <a:cs typeface="Times New Roman"/>
              </a:rPr>
              <a:t>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29</a:t>
            </a:r>
            <a:r>
              <a:rPr lang="zh-TW" altLang="en-US" sz="1200" dirty="0">
                <a:ea typeface="PMingLiU"/>
                <a:cs typeface="Times New Roman"/>
              </a:rPr>
              <a:t>（婦人說）你們來看！有一個人將我素來所行的一切事都給我說出來了，莫非這就是基督嗎？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30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眾人就出城，往耶穌那裡去</a:t>
            </a:r>
            <a:r>
              <a:rPr lang="zh-TW" altLang="en-US" sz="1200" dirty="0">
                <a:ea typeface="PMingLiU"/>
                <a:cs typeface="Times New Roman"/>
              </a:rPr>
              <a:t>。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32</a:t>
            </a:r>
            <a:r>
              <a:rPr lang="zh-TW" altLang="en-US" sz="1200" dirty="0">
                <a:ea typeface="PMingLiU"/>
                <a:cs typeface="Times New Roman"/>
              </a:rPr>
              <a:t>耶穌說：我有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食物</a:t>
            </a:r>
            <a:r>
              <a:rPr lang="zh-TW" altLang="en-US" sz="1200" dirty="0">
                <a:ea typeface="PMingLiU"/>
                <a:cs typeface="Times New Roman"/>
              </a:rPr>
              <a:t>吃，是你們不知道的。（門徒給耶穌買了外賣回來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但耶穌不吃）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34</a:t>
            </a:r>
            <a:r>
              <a:rPr lang="zh-TW" altLang="en-US" sz="1200" dirty="0">
                <a:ea typeface="PMingLiU"/>
                <a:cs typeface="Times New Roman"/>
              </a:rPr>
              <a:t>耶穌說：我的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食物</a:t>
            </a:r>
            <a:r>
              <a:rPr lang="zh-TW" altLang="en-US" sz="1200" dirty="0">
                <a:ea typeface="PMingLiU"/>
                <a:cs typeface="Times New Roman"/>
              </a:rPr>
              <a:t>（奮力工作後，主人供給我賴以維生的報酬）就是遵行</a:t>
            </a:r>
            <a:r>
              <a:rPr lang="zh-TW" altLang="en-US" sz="1200" b="1" dirty="0">
                <a:ea typeface="PMingLiU"/>
                <a:cs typeface="Times New Roman"/>
              </a:rPr>
              <a:t>差我來者</a:t>
            </a:r>
            <a:r>
              <a:rPr lang="zh-TW" altLang="en-US" sz="1200" dirty="0">
                <a:ea typeface="PMingLiU"/>
                <a:cs typeface="Times New Roman"/>
              </a:rPr>
              <a:t>（神）的</a:t>
            </a:r>
            <a:r>
              <a:rPr lang="zh-TW" altLang="en-US" sz="1200" b="1" dirty="0">
                <a:ea typeface="PMingLiU"/>
                <a:cs typeface="Times New Roman"/>
              </a:rPr>
              <a:t>旨意（替人向神贖罪）</a:t>
            </a:r>
            <a:r>
              <a:rPr lang="zh-TW" altLang="en-US" sz="1200" dirty="0">
                <a:ea typeface="PMingLiU"/>
                <a:cs typeface="Times New Roman"/>
              </a:rPr>
              <a:t>，做成他的</a:t>
            </a:r>
            <a:r>
              <a:rPr lang="zh-TW" altLang="en-US" sz="1200" b="1" dirty="0">
                <a:ea typeface="PMingLiU"/>
                <a:cs typeface="Times New Roman"/>
              </a:rPr>
              <a:t>工（</a:t>
            </a:r>
            <a:r>
              <a:rPr lang="en-US" sz="1200" b="1" dirty="0">
                <a:ea typeface="PMingLiU"/>
                <a:cs typeface="Times New Roman"/>
              </a:rPr>
              <a:t>Touch down</a:t>
            </a:r>
            <a:r>
              <a:rPr lang="zh-TW" altLang="en-US" sz="1200" b="1" dirty="0">
                <a:ea typeface="PMingLiU"/>
                <a:cs typeface="Times New Roman"/>
              </a:rPr>
              <a:t>榮耀神）</a:t>
            </a:r>
            <a:r>
              <a:rPr lang="zh-TW" altLang="en-US" sz="1200" dirty="0">
                <a:ea typeface="PMingLiU"/>
                <a:cs typeface="Times New Roman"/>
              </a:rPr>
              <a:t>。（耶穌說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當他向這位撒馬利亞婦人傳講福音時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他就是在遵行父神旨意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他就是在完成一件父神交託他的工作</a:t>
            </a:r>
            <a:r>
              <a:rPr lang="en-US" sz="1200" dirty="0">
                <a:ea typeface="PMingLiU"/>
                <a:cs typeface="Times New Roman"/>
              </a:rPr>
              <a:t>. </a:t>
            </a:r>
            <a:r>
              <a:rPr lang="zh-TW" altLang="en-US" sz="1200" dirty="0">
                <a:ea typeface="PMingLiU"/>
                <a:cs typeface="Times New Roman"/>
              </a:rPr>
              <a:t>因此当他帶領這井邊婦人歸向神時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他就有如吃飽了一頓大餐的滿足和喜樂</a:t>
            </a:r>
            <a:r>
              <a:rPr lang="en-US" sz="1200" dirty="0">
                <a:ea typeface="PMingLiU"/>
                <a:cs typeface="Times New Roman"/>
              </a:rPr>
              <a:t>.</a:t>
            </a:r>
            <a:r>
              <a:rPr lang="zh-TW" altLang="en-US" sz="1200" dirty="0">
                <a:ea typeface="PMingLiU"/>
                <a:cs typeface="Times New Roman"/>
              </a:rPr>
              <a:t>）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35</a:t>
            </a:r>
            <a:r>
              <a:rPr lang="zh-TW" altLang="en-US" sz="1200" dirty="0">
                <a:ea typeface="PMingLiU"/>
                <a:cs typeface="Times New Roman"/>
              </a:rPr>
              <a:t>你們（門徒）豈不說到收割的時候還有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四個月</a:t>
            </a:r>
            <a:r>
              <a:rPr lang="zh-TW" altLang="en-US" sz="1200" dirty="0">
                <a:ea typeface="PMingLiU"/>
                <a:cs typeface="Times New Roman"/>
              </a:rPr>
              <a:t>嗎？我告訴你們，舉目向田觀看，莊稼已經熟了（原文是發白），可以</a:t>
            </a:r>
            <a:r>
              <a:rPr lang="zh-TW" altLang="en-US" sz="1200" b="1" dirty="0">
                <a:ea typeface="PMingLiU"/>
                <a:cs typeface="Times New Roman"/>
              </a:rPr>
              <a:t>收割</a:t>
            </a:r>
            <a:r>
              <a:rPr lang="zh-TW" altLang="en-US" sz="1200" dirty="0">
                <a:ea typeface="PMingLiU"/>
                <a:cs typeface="Times New Roman"/>
              </a:rPr>
              <a:t>（歸天）了。（再四個月，耶穌就完成到人間任務，要歸天了）（門徒千萬不要錯過傳福音的機會）</a:t>
            </a:r>
            <a:endParaRPr lang="en-US" altLang="zh-TW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36</a:t>
            </a:r>
            <a:r>
              <a:rPr lang="zh-TW" altLang="en-US" sz="1200" b="1" dirty="0">
                <a:ea typeface="PMingLiU"/>
                <a:cs typeface="Times New Roman"/>
              </a:rPr>
              <a:t>收割的人</a:t>
            </a:r>
            <a:r>
              <a:rPr lang="zh-TW" altLang="en-US" sz="1200" dirty="0">
                <a:ea typeface="PMingLiU"/>
                <a:cs typeface="Times New Roman"/>
              </a:rPr>
              <a:t>（門徒）得工價，積蓄五穀到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永生</a:t>
            </a:r>
            <a:r>
              <a:rPr lang="zh-TW" altLang="en-US" sz="1200" dirty="0">
                <a:ea typeface="PMingLiU"/>
                <a:cs typeface="Times New Roman"/>
              </a:rPr>
              <a:t>（在天堂共聚），叫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撒種的</a:t>
            </a:r>
            <a:r>
              <a:rPr lang="zh-TW" altLang="en-US" sz="1200" dirty="0">
                <a:ea typeface="PMingLiU"/>
                <a:cs typeface="Times New Roman"/>
              </a:rPr>
              <a:t>（上帝）和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收割的</a:t>
            </a:r>
            <a:r>
              <a:rPr lang="zh-TW" altLang="en-US" sz="1200" dirty="0">
                <a:ea typeface="PMingLiU"/>
                <a:cs typeface="Times New Roman"/>
              </a:rPr>
              <a:t>（門徒）一同快樂（皆大歡喜）。（某甲第一次領人歸主</a:t>
            </a:r>
            <a:r>
              <a:rPr lang="en-US" sz="1200" dirty="0">
                <a:ea typeface="PMingLiU"/>
                <a:cs typeface="Times New Roman"/>
              </a:rPr>
              <a:t>.</a:t>
            </a:r>
            <a:r>
              <a:rPr lang="zh-TW" altLang="en-US" sz="1200" dirty="0">
                <a:ea typeface="PMingLiU"/>
                <a:cs typeface="Times New Roman"/>
              </a:rPr>
              <a:t>當对方某乙说願意相信時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某甲高興地幾乎都不敢相信</a:t>
            </a:r>
            <a:r>
              <a:rPr lang="en-US" sz="1200" dirty="0">
                <a:ea typeface="PMingLiU"/>
                <a:cs typeface="Times New Roman"/>
              </a:rPr>
              <a:t>. </a:t>
            </a:r>
            <a:r>
              <a:rPr lang="zh-TW" altLang="en-US" sz="1200" dirty="0">
                <a:ea typeface="PMingLiU"/>
                <a:cs typeface="Times New Roman"/>
              </a:rPr>
              <a:t>某甲嚐到牧割者的喜樂</a:t>
            </a:r>
            <a:r>
              <a:rPr lang="en-US" sz="1200" dirty="0">
                <a:ea typeface="PMingLiU"/>
                <a:cs typeface="Times New Roman"/>
              </a:rPr>
              <a:t>. </a:t>
            </a:r>
            <a:r>
              <a:rPr lang="zh-TW" altLang="en-US" sz="1200" dirty="0">
                <a:ea typeface="PMingLiU"/>
                <a:cs typeface="Times New Roman"/>
              </a:rPr>
              <a:t>之後</a:t>
            </a:r>
            <a:r>
              <a:rPr lang="en-US" sz="1200" dirty="0">
                <a:ea typeface="PMingLiU"/>
                <a:cs typeface="Times New Roman"/>
              </a:rPr>
              <a:t>,</a:t>
            </a:r>
            <a:r>
              <a:rPr lang="zh-TW" altLang="en-US" sz="1200" dirty="0">
                <a:ea typeface="PMingLiU"/>
                <a:cs typeface="Times New Roman"/>
              </a:rPr>
              <a:t>將這好消息告訴幾位過去曾在某乙身上</a:t>
            </a:r>
            <a:r>
              <a:rPr lang="zh-TW" altLang="en-US" sz="1200" b="1" dirty="0">
                <a:ea typeface="PMingLiU"/>
                <a:cs typeface="Times New Roman"/>
              </a:rPr>
              <a:t>撒種澆灌</a:t>
            </a:r>
            <a:r>
              <a:rPr lang="zh-TW" altLang="en-US" sz="1200" dirty="0">
                <a:ea typeface="PMingLiU"/>
                <a:cs typeface="Times New Roman"/>
              </a:rPr>
              <a:t>的一些團契弟兄姊妹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他们也一樣地喜樂</a:t>
            </a:r>
            <a:r>
              <a:rPr lang="en-US" sz="1200" dirty="0">
                <a:ea typeface="PMingLiU"/>
                <a:cs typeface="Times New Roman"/>
              </a:rPr>
              <a:t>. </a:t>
            </a:r>
            <a:r>
              <a:rPr lang="zh-TW" altLang="en-US" sz="1200" dirty="0">
                <a:ea typeface="PMingLiU"/>
                <a:cs typeface="Times New Roman"/>
              </a:rPr>
              <a:t>所以撒種的和收割的是一同快樂</a:t>
            </a:r>
            <a:r>
              <a:rPr lang="en-US" sz="1200" dirty="0">
                <a:ea typeface="PMingLiU"/>
                <a:cs typeface="Times New Roman"/>
              </a:rPr>
              <a:t>.</a:t>
            </a:r>
            <a:r>
              <a:rPr lang="zh-TW" altLang="en-US" sz="1200" dirty="0">
                <a:ea typeface="PMingLiU"/>
                <a:cs typeface="Times New Roman"/>
              </a:rPr>
              <a:t>）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37</a:t>
            </a:r>
            <a:r>
              <a:rPr lang="zh-TW" altLang="en-US" sz="1200" dirty="0">
                <a:ea typeface="PMingLiU"/>
                <a:cs typeface="Times New Roman"/>
              </a:rPr>
              <a:t>俗語說：那人撒種，這人收割，這話可見是真的。</a:t>
            </a:r>
            <a:endParaRPr lang="en-US" sz="12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PMingLiU"/>
                <a:cs typeface="Times New Roman"/>
              </a:rPr>
              <a:t>38</a:t>
            </a:r>
            <a:r>
              <a:rPr lang="zh-TW" altLang="en-US" sz="1200" dirty="0">
                <a:ea typeface="PMingLiU"/>
                <a:cs typeface="Times New Roman"/>
              </a:rPr>
              <a:t>我差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你們</a:t>
            </a:r>
            <a:r>
              <a:rPr lang="zh-TW" altLang="en-US" sz="1200" dirty="0">
                <a:ea typeface="PMingLiU"/>
                <a:cs typeface="Times New Roman"/>
              </a:rPr>
              <a:t>（門徒）去</a:t>
            </a:r>
            <a:r>
              <a:rPr lang="zh-TW" altLang="en-US" sz="1200" b="1" dirty="0">
                <a:solidFill>
                  <a:srgbClr val="C00000"/>
                </a:solidFill>
                <a:ea typeface="PMingLiU"/>
                <a:cs typeface="Times New Roman"/>
              </a:rPr>
              <a:t>收</a:t>
            </a:r>
            <a:r>
              <a:rPr lang="zh-TW" altLang="en-US" sz="1200" dirty="0">
                <a:ea typeface="PMingLiU"/>
                <a:cs typeface="Times New Roman"/>
              </a:rPr>
              <a:t>你們所</a:t>
            </a:r>
            <a:r>
              <a:rPr lang="zh-TW" altLang="en-US" sz="1200" dirty="0">
                <a:solidFill>
                  <a:srgbClr val="FF0000"/>
                </a:solidFill>
                <a:ea typeface="PMingLiU"/>
                <a:cs typeface="Times New Roman"/>
              </a:rPr>
              <a:t>沒有勞苦</a:t>
            </a:r>
            <a:r>
              <a:rPr lang="zh-TW" altLang="en-US" sz="1200" dirty="0">
                <a:ea typeface="PMingLiU"/>
                <a:cs typeface="Times New Roman"/>
              </a:rPr>
              <a:t>的；別人勞苦，你們享受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他們</a:t>
            </a:r>
            <a:r>
              <a:rPr lang="zh-TW" altLang="en-US" sz="1200" dirty="0">
                <a:ea typeface="PMingLiU"/>
                <a:cs typeface="Times New Roman"/>
              </a:rPr>
              <a:t>所勞苦的（果子）。（門徒白白承受神的恩典）（撒種的要比收割的勞苦的多</a:t>
            </a:r>
            <a:r>
              <a:rPr lang="en-US" sz="1200" dirty="0">
                <a:ea typeface="PMingLiU"/>
                <a:cs typeface="Times New Roman"/>
              </a:rPr>
              <a:t>. </a:t>
            </a:r>
            <a:r>
              <a:rPr lang="zh-TW" altLang="en-US" sz="1200" dirty="0">
                <a:ea typeface="PMingLiU"/>
                <a:cs typeface="Times New Roman"/>
              </a:rPr>
              <a:t>就像人吃餃子要吃到</a:t>
            </a:r>
            <a:r>
              <a:rPr lang="en-US" sz="1200" dirty="0">
                <a:ea typeface="PMingLiU"/>
                <a:cs typeface="Times New Roman"/>
              </a:rPr>
              <a:t>25</a:t>
            </a:r>
            <a:r>
              <a:rPr lang="zh-TW" altLang="en-US" sz="1200" dirty="0">
                <a:ea typeface="PMingLiU"/>
                <a:cs typeface="Times New Roman"/>
              </a:rPr>
              <a:t>個才飽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他飽了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不是因為第</a:t>
            </a:r>
            <a:r>
              <a:rPr lang="en-US" sz="1200" dirty="0">
                <a:ea typeface="PMingLiU"/>
                <a:cs typeface="Times New Roman"/>
              </a:rPr>
              <a:t>25</a:t>
            </a:r>
            <a:r>
              <a:rPr lang="zh-TW" altLang="en-US" sz="1200" dirty="0">
                <a:ea typeface="PMingLiU"/>
                <a:cs typeface="Times New Roman"/>
              </a:rPr>
              <a:t>個餃子特別大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而是因有前面</a:t>
            </a:r>
            <a:r>
              <a:rPr lang="en-US" sz="1200" dirty="0">
                <a:ea typeface="PMingLiU"/>
                <a:cs typeface="Times New Roman"/>
              </a:rPr>
              <a:t>24</a:t>
            </a:r>
            <a:r>
              <a:rPr lang="zh-TW" altLang="en-US" sz="1200" dirty="0">
                <a:ea typeface="PMingLiU"/>
                <a:cs typeface="Times New Roman"/>
              </a:rPr>
              <a:t>個墊了底）（做個傳福音的人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我们就是忠心地把福音傳出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也許我们傳的是對方的第一個餃子</a:t>
            </a:r>
            <a:r>
              <a:rPr lang="en-US" sz="1200" dirty="0">
                <a:ea typeface="PMingLiU"/>
                <a:cs typeface="Times New Roman"/>
              </a:rPr>
              <a:t>, </a:t>
            </a:r>
            <a:r>
              <a:rPr lang="zh-TW" altLang="en-US" sz="1200" dirty="0">
                <a:ea typeface="PMingLiU"/>
                <a:cs typeface="Times New Roman"/>
              </a:rPr>
              <a:t>也許是他的第</a:t>
            </a:r>
            <a:r>
              <a:rPr lang="en-US" sz="1200" dirty="0">
                <a:ea typeface="PMingLiU"/>
                <a:cs typeface="Times New Roman"/>
              </a:rPr>
              <a:t>25</a:t>
            </a:r>
            <a:r>
              <a:rPr lang="zh-TW" altLang="en-US" sz="1200" dirty="0">
                <a:ea typeface="PMingLiU"/>
                <a:cs typeface="Times New Roman"/>
              </a:rPr>
              <a:t>個</a:t>
            </a:r>
            <a:r>
              <a:rPr lang="en-US" sz="1200" dirty="0">
                <a:ea typeface="PMingLiU"/>
                <a:cs typeface="Times New Roman"/>
              </a:rPr>
              <a:t>.</a:t>
            </a:r>
            <a:r>
              <a:rPr lang="zh-TW" altLang="en-US" sz="1200" dirty="0">
                <a:ea typeface="PMingLiU"/>
                <a:cs typeface="Times New Roman"/>
              </a:rPr>
              <a:t>）</a:t>
            </a:r>
            <a:endParaRPr lang="en-US" sz="1200" dirty="0">
              <a:ea typeface="PMingLiU"/>
              <a:cs typeface="Times New Roman"/>
            </a:endParaRPr>
          </a:p>
          <a:p>
            <a:r>
              <a:rPr lang="zh-TW" altLang="en-US" sz="1200" dirty="0">
                <a:ea typeface="PMingLiU"/>
                <a:cs typeface="Times New Roman"/>
              </a:rPr>
              <a:t>　</a:t>
            </a:r>
            <a:r>
              <a:rPr lang="zh-TW" altLang="en-US" sz="1200" b="1" dirty="0">
                <a:ea typeface="PMingLiU"/>
                <a:cs typeface="Times New Roman"/>
              </a:rPr>
              <a:t>耶穌</a:t>
            </a:r>
            <a:r>
              <a:rPr lang="zh-TW" altLang="en-US" sz="1200" dirty="0">
                <a:ea typeface="PMingLiU"/>
                <a:cs typeface="Times New Roman"/>
              </a:rPr>
              <a:t>挑戰祂的</a:t>
            </a:r>
            <a:r>
              <a:rPr lang="zh-TW" altLang="en-US" sz="1200" b="1" dirty="0">
                <a:ea typeface="PMingLiU"/>
                <a:cs typeface="Times New Roman"/>
              </a:rPr>
              <a:t>門徒</a:t>
            </a:r>
            <a:r>
              <a:rPr lang="zh-TW" altLang="en-US" sz="1200" dirty="0">
                <a:ea typeface="PMingLiU"/>
                <a:cs typeface="Times New Roman"/>
              </a:rPr>
              <a:t>們，要同樣察覺到周圍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屬靈</a:t>
            </a:r>
            <a:r>
              <a:rPr lang="zh-TW" altLang="en-US" sz="1200" b="1" dirty="0">
                <a:ea typeface="PMingLiU"/>
                <a:cs typeface="Times New Roman"/>
              </a:rPr>
              <a:t>莊稼的成熟</a:t>
            </a:r>
            <a:r>
              <a:rPr lang="zh-TW" altLang="en-US" sz="1200" dirty="0">
                <a:ea typeface="PMingLiU"/>
                <a:cs typeface="Times New Roman"/>
              </a:rPr>
              <a:t>。儘管</a:t>
            </a:r>
            <a:r>
              <a:rPr lang="zh-TW" altLang="en-US" sz="1200" b="1" dirty="0">
                <a:ea typeface="PMingLiU"/>
                <a:cs typeface="Times New Roman"/>
              </a:rPr>
              <a:t>撒瑪利亞人</a:t>
            </a:r>
            <a:r>
              <a:rPr lang="zh-TW" altLang="en-US" sz="1200" dirty="0">
                <a:ea typeface="PMingLiU"/>
                <a:cs typeface="Times New Roman"/>
              </a:rPr>
              <a:t>一向是</a:t>
            </a:r>
            <a:r>
              <a:rPr lang="zh-TW" altLang="en-US" sz="1200" b="1" dirty="0">
                <a:ea typeface="PMingLiU"/>
                <a:cs typeface="Times New Roman"/>
              </a:rPr>
              <a:t>猶太人的對頭</a:t>
            </a:r>
            <a:r>
              <a:rPr lang="zh-TW" altLang="en-US" sz="1200" dirty="0">
                <a:ea typeface="PMingLiU"/>
                <a:cs typeface="Times New Roman"/>
              </a:rPr>
              <a:t>，可能看起來不像有屬靈的收成，但</a:t>
            </a:r>
            <a:r>
              <a:rPr lang="zh-TW" altLang="en-US" sz="1200" b="1" dirty="0">
                <a:solidFill>
                  <a:srgbClr val="FF0000"/>
                </a:solidFill>
                <a:ea typeface="PMingLiU"/>
                <a:cs typeface="Times New Roman"/>
              </a:rPr>
              <a:t>神</a:t>
            </a:r>
            <a:r>
              <a:rPr lang="zh-TW" altLang="en-US" sz="1200" dirty="0">
                <a:ea typeface="PMingLiU"/>
                <a:cs typeface="Times New Roman"/>
              </a:rPr>
              <a:t>卻行了大事，他們中間有</a:t>
            </a:r>
            <a:r>
              <a:rPr lang="zh-TW" altLang="en-US" sz="1200" b="1" dirty="0">
                <a:ea typeface="PMingLiU"/>
                <a:cs typeface="Times New Roman"/>
              </a:rPr>
              <a:t>很多人都成了信徒</a:t>
            </a:r>
            <a:r>
              <a:rPr lang="zh-TW" altLang="en-US" sz="1200" dirty="0">
                <a:ea typeface="PMingLiU"/>
                <a:cs typeface="Times New Roman"/>
              </a:rPr>
              <a:t>（收割成果）。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在馬太福音</a:t>
            </a:r>
            <a:r>
              <a:rPr lang="en-US" sz="1600" dirty="0">
                <a:ea typeface="PMingLiU"/>
                <a:cs typeface="Times New Roman"/>
              </a:rPr>
              <a:t>5</a:t>
            </a:r>
            <a:r>
              <a:rPr lang="zh-TW" altLang="en-US" sz="1600" dirty="0">
                <a:ea typeface="PMingLiU"/>
                <a:cs typeface="Times New Roman"/>
              </a:rPr>
              <a:t>章</a:t>
            </a:r>
            <a:r>
              <a:rPr lang="en-US" sz="1600" dirty="0">
                <a:ea typeface="PMingLiU"/>
                <a:cs typeface="Times New Roman"/>
              </a:rPr>
              <a:t>6</a:t>
            </a:r>
            <a:r>
              <a:rPr lang="zh-TW" altLang="en-US" sz="1600" dirty="0">
                <a:ea typeface="PMingLiU"/>
                <a:cs typeface="Times New Roman"/>
              </a:rPr>
              <a:t>節裡面說：「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飢渴</a:t>
            </a:r>
            <a:r>
              <a:rPr lang="zh-TW" altLang="en-US" sz="1600" dirty="0">
                <a:ea typeface="PMingLiU"/>
                <a:cs typeface="Times New Roman"/>
              </a:rPr>
              <a:t>慕義的人有福了，因為他們必得飽足。」</a:t>
            </a:r>
            <a:endParaRPr lang="en-US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b="1" dirty="0">
                <a:ea typeface="PMingLiU"/>
                <a:cs typeface="Times New Roman"/>
              </a:rPr>
              <a:t>「飢」</a:t>
            </a:r>
            <a:r>
              <a:rPr lang="zh-TW" altLang="en-US" sz="1600" dirty="0">
                <a:ea typeface="PMingLiU"/>
                <a:cs typeface="Times New Roman"/>
              </a:rPr>
              <a:t>是少了食物</a:t>
            </a:r>
            <a:r>
              <a:rPr lang="en-US" sz="1600" dirty="0">
                <a:ea typeface="PMingLiU"/>
                <a:cs typeface="Times New Roman"/>
              </a:rPr>
              <a:t>,</a:t>
            </a:r>
            <a:r>
              <a:rPr lang="en-US" sz="1600" b="1" dirty="0">
                <a:ea typeface="PMingLiU"/>
                <a:cs typeface="Times New Roman"/>
              </a:rPr>
              <a:t> </a:t>
            </a:r>
            <a:r>
              <a:rPr lang="zh-TW" altLang="en-US" sz="1600" b="1" dirty="0">
                <a:ea typeface="PMingLiU"/>
                <a:cs typeface="Times New Roman"/>
              </a:rPr>
              <a:t>「渴」</a:t>
            </a:r>
            <a:r>
              <a:rPr lang="zh-TW" altLang="en-US" sz="1600" dirty="0">
                <a:ea typeface="PMingLiU"/>
                <a:cs typeface="Times New Roman"/>
              </a:rPr>
              <a:t>是缺水</a:t>
            </a:r>
            <a:r>
              <a:rPr lang="zh-TW" altLang="en-US" sz="1600" b="1" dirty="0">
                <a:ea typeface="PMingLiU"/>
                <a:cs typeface="Times New Roman"/>
              </a:rPr>
              <a:t>。水和食物</a:t>
            </a:r>
            <a:r>
              <a:rPr lang="zh-TW" altLang="en-US" sz="1600" dirty="0">
                <a:ea typeface="PMingLiU"/>
                <a:cs typeface="Times New Roman"/>
              </a:rPr>
              <a:t>是人類生存的基本要件。要得到神的義、神的福，關鍵在</a:t>
            </a:r>
            <a:r>
              <a:rPr lang="en-US" altLang="zh-TW" sz="1600" dirty="0">
                <a:ea typeface="PMingLiU"/>
                <a:cs typeface="Times New Roman"/>
              </a:rPr>
              <a:t>〝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飢渴</a:t>
            </a:r>
            <a:r>
              <a:rPr lang="en-US" altLang="zh-TW" sz="1600" dirty="0">
                <a:ea typeface="PMingLiU"/>
                <a:cs typeface="Times New Roman"/>
              </a:rPr>
              <a:t>〞</a:t>
            </a:r>
            <a:r>
              <a:rPr lang="zh-TW" altLang="en-US" sz="1600" dirty="0">
                <a:ea typeface="PMingLiU"/>
                <a:cs typeface="Times New Roman"/>
              </a:rPr>
              <a:t>：知道自己不好，可是還是來尋求主。真的，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生命成長最快的基督徒</a:t>
            </a:r>
            <a:r>
              <a:rPr lang="zh-TW" altLang="en-US" sz="1600" dirty="0">
                <a:ea typeface="PMingLiU"/>
                <a:cs typeface="Times New Roman"/>
              </a:rPr>
              <a:t>總是那些</a:t>
            </a:r>
            <a:r>
              <a:rPr lang="zh-TW" altLang="en-US" sz="1600" b="1" dirty="0">
                <a:ea typeface="PMingLiU"/>
                <a:cs typeface="Times New Roman"/>
              </a:rPr>
              <a:t>最飢渴的人，</a:t>
            </a:r>
            <a:r>
              <a:rPr lang="zh-TW" altLang="en-US" sz="1600" dirty="0">
                <a:ea typeface="PMingLiU"/>
                <a:cs typeface="Times New Roman"/>
              </a:rPr>
              <a:t>最有</a:t>
            </a:r>
            <a:r>
              <a:rPr lang="zh-TW" altLang="en-US" sz="1600" u="sng" dirty="0">
                <a:ea typeface="PMingLiU"/>
                <a:cs typeface="Times New Roman"/>
              </a:rPr>
              <a:t>求生慾</a:t>
            </a:r>
            <a:r>
              <a:rPr lang="zh-TW" altLang="en-US" sz="1600" b="1" dirty="0">
                <a:ea typeface="PMingLiU"/>
                <a:cs typeface="Times New Roman"/>
              </a:rPr>
              <a:t>，</a:t>
            </a:r>
            <a:r>
              <a:rPr lang="zh-TW" altLang="en-US" sz="1600" dirty="0">
                <a:ea typeface="PMingLiU"/>
                <a:cs typeface="Times New Roman"/>
              </a:rPr>
              <a:t>最有</a:t>
            </a:r>
            <a:r>
              <a:rPr lang="zh-TW" altLang="en-US" sz="1600" u="sng" dirty="0">
                <a:ea typeface="PMingLiU"/>
                <a:cs typeface="Times New Roman"/>
              </a:rPr>
              <a:t>求生的原動力</a:t>
            </a:r>
            <a:r>
              <a:rPr lang="zh-TW" altLang="en-US" sz="1600" dirty="0">
                <a:ea typeface="PMingLiU"/>
                <a:cs typeface="Times New Roman"/>
              </a:rPr>
              <a:t>。</a:t>
            </a:r>
            <a:r>
              <a:rPr lang="zh-TW" altLang="en-US" sz="1600" b="1" dirty="0">
                <a:ea typeface="PMingLiU"/>
                <a:cs typeface="Times New Roman"/>
              </a:rPr>
              <a:t>只要你不停止飢渴</a:t>
            </a:r>
            <a:r>
              <a:rPr lang="zh-TW" altLang="en-US" sz="1600" dirty="0">
                <a:ea typeface="PMingLiU"/>
                <a:cs typeface="Times New Roman"/>
              </a:rPr>
              <a:t>，神一定要繼續來建造你，使你榮上加榮，直到主再來的時候，你必完全像祂。這是主耶穌的應許，也是主的保證。</a:t>
            </a:r>
            <a:endParaRPr lang="en-US" sz="1600" dirty="0">
              <a:ea typeface="PMingLiU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ea typeface="PMingLiU"/>
                <a:cs typeface="Times New Roman"/>
              </a:rPr>
              <a:t>(4) </a:t>
            </a:r>
            <a:r>
              <a:rPr lang="zh-TW" altLang="en-US" sz="1600" b="1" dirty="0">
                <a:ea typeface="PMingLiU"/>
                <a:cs typeface="Times New Roman"/>
              </a:rPr>
              <a:t>耶穌在十字架上有血和水流出來的涵意：</a:t>
            </a:r>
            <a:endParaRPr lang="en-US" altLang="zh-TW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1" dirty="0">
              <a:ea typeface="PMingLiU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dirty="0">
              <a:ea typeface="PMingLiU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altLang="zh-TW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altLang="zh-TW" sz="1600" dirty="0">
              <a:ea typeface="PMingLiU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altLang="zh-TW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我們知道，約翰福音</a:t>
            </a:r>
            <a:r>
              <a:rPr lang="en-US" sz="1600" dirty="0">
                <a:ea typeface="PMingLiU"/>
                <a:cs typeface="Times New Roman"/>
              </a:rPr>
              <a:t> 19:34</a:t>
            </a:r>
            <a:r>
              <a:rPr lang="zh-TW" altLang="en-US" sz="1600" dirty="0">
                <a:ea typeface="PMingLiU"/>
                <a:cs typeface="Times New Roman"/>
              </a:rPr>
              <a:t> 當時有士兵刺透耶穌的肋下，然後就有血和水流出來，血和水流出來是什麼意思，是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表示新的生命誕生</a:t>
            </a:r>
            <a:r>
              <a:rPr lang="zh-TW" altLang="en-US" sz="1600" dirty="0">
                <a:ea typeface="PMingLiU"/>
                <a:cs typeface="Times New Roman"/>
              </a:rPr>
              <a:t>了。因為當</a:t>
            </a:r>
            <a:r>
              <a:rPr lang="zh-TW" altLang="en-US" sz="1600" b="1" dirty="0">
                <a:ea typeface="PMingLiU"/>
                <a:cs typeface="Times New Roman"/>
              </a:rPr>
              <a:t>母親分娩孩子</a:t>
            </a:r>
            <a:r>
              <a:rPr lang="zh-TW" altLang="en-US" sz="1600" dirty="0">
                <a:ea typeface="PMingLiU"/>
                <a:cs typeface="Times New Roman"/>
              </a:rPr>
              <a:t>的時候，有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血</a:t>
            </a:r>
            <a:r>
              <a:rPr lang="zh-TW" altLang="en-US" sz="1600" dirty="0">
                <a:ea typeface="PMingLiU"/>
                <a:cs typeface="Times New Roman"/>
              </a:rPr>
              <a:t>和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水</a:t>
            </a:r>
            <a:r>
              <a:rPr lang="zh-TW" altLang="en-US" sz="1600" dirty="0">
                <a:ea typeface="PMingLiU"/>
                <a:cs typeface="Times New Roman"/>
              </a:rPr>
              <a:t>會流出來。</a:t>
            </a:r>
            <a:endParaRPr lang="en-US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耶穌在十字架上當祂斷氣以後，血和水從祂的身體裡流出來，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代表著教會的誕生</a:t>
            </a:r>
            <a:r>
              <a:rPr lang="zh-TW" altLang="en-US" sz="1600" dirty="0">
                <a:ea typeface="PMingLiU"/>
                <a:cs typeface="Times New Roman"/>
              </a:rPr>
              <a:t>。在十字架下站著祂的</a:t>
            </a:r>
            <a:r>
              <a:rPr lang="zh-TW" altLang="en-US" sz="1600" dirty="0">
                <a:solidFill>
                  <a:srgbClr val="FF0000"/>
                </a:solidFill>
                <a:ea typeface="PMingLiU"/>
                <a:cs typeface="Times New Roman"/>
              </a:rPr>
              <a:t>母親</a:t>
            </a:r>
            <a:r>
              <a:rPr lang="zh-TW" altLang="en-US" sz="1600" dirty="0">
                <a:ea typeface="PMingLiU"/>
                <a:cs typeface="Times New Roman"/>
              </a:rPr>
              <a:t>，和祂心愛的</a:t>
            </a:r>
            <a:r>
              <a:rPr lang="zh-TW" altLang="en-US" sz="1600" dirty="0">
                <a:solidFill>
                  <a:srgbClr val="FF0000"/>
                </a:solidFill>
                <a:ea typeface="PMingLiU"/>
                <a:cs typeface="Times New Roman"/>
              </a:rPr>
              <a:t>門徒</a:t>
            </a:r>
            <a:r>
              <a:rPr lang="zh-TW" altLang="en-US" sz="1600" dirty="0">
                <a:ea typeface="PMingLiU"/>
                <a:cs typeface="Times New Roman"/>
              </a:rPr>
              <a:t>。祂的母親和心愛的門徒就代表了我們</a:t>
            </a:r>
            <a:r>
              <a:rPr lang="zh-TW" altLang="en-US" sz="1600" b="1" dirty="0">
                <a:ea typeface="PMingLiU"/>
                <a:cs typeface="Times New Roman"/>
              </a:rPr>
              <a:t>今天所有信仰耶穌基督的人</a:t>
            </a:r>
            <a:r>
              <a:rPr lang="zh-TW" altLang="en-US" sz="1600" dirty="0">
                <a:ea typeface="PMingLiU"/>
                <a:cs typeface="Times New Roman"/>
              </a:rPr>
              <a:t>，代表著我們在耶穌基督內所建立起來的</a:t>
            </a:r>
            <a:r>
              <a:rPr lang="zh-TW" altLang="en-US" sz="1600" b="1" dirty="0">
                <a:ea typeface="PMingLiU"/>
                <a:cs typeface="Times New Roman"/>
              </a:rPr>
              <a:t>教會</a:t>
            </a:r>
            <a:r>
              <a:rPr lang="zh-TW" altLang="en-US" sz="1600" dirty="0">
                <a:ea typeface="PMingLiU"/>
                <a:cs typeface="Times New Roman"/>
              </a:rPr>
              <a:t>。</a:t>
            </a:r>
            <a:endParaRPr lang="en-US" sz="1600" dirty="0">
              <a:ea typeface="PMingLiU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約19：34：為何士兵刺向耶穌的肋旁讓他流出血和水？是否用以象徵耶穌為 ...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886200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</a:rPr>
              <a:t>約翰福音的</a:t>
            </a:r>
            <a:r>
              <a:rPr lang="en-US" sz="1600" b="1" dirty="0">
                <a:solidFill>
                  <a:prstClr val="black"/>
                </a:solidFill>
              </a:rPr>
              <a:t> (1)</a:t>
            </a:r>
            <a:r>
              <a:rPr lang="zh-TW" altLang="en-US" sz="1600" b="1" dirty="0">
                <a:solidFill>
                  <a:prstClr val="black"/>
                </a:solidFill>
              </a:rPr>
              <a:t>活水、</a:t>
            </a:r>
            <a:r>
              <a:rPr lang="en-US" sz="1600" b="1" dirty="0">
                <a:solidFill>
                  <a:prstClr val="black"/>
                </a:solidFill>
              </a:rPr>
              <a:t>(2)</a:t>
            </a:r>
            <a:r>
              <a:rPr lang="zh-TW" altLang="en-US" sz="1600" b="1" dirty="0">
                <a:solidFill>
                  <a:prstClr val="black"/>
                </a:solidFill>
              </a:rPr>
              <a:t>渴、</a:t>
            </a:r>
            <a:r>
              <a:rPr lang="en-US" sz="1600" b="1" dirty="0">
                <a:solidFill>
                  <a:prstClr val="black"/>
                </a:solidFill>
              </a:rPr>
              <a:t>(3)</a:t>
            </a:r>
            <a:r>
              <a:rPr lang="zh-TW" altLang="en-US" sz="1600" b="1" dirty="0">
                <a:solidFill>
                  <a:prstClr val="black"/>
                </a:solidFill>
              </a:rPr>
              <a:t>食物、</a:t>
            </a:r>
            <a:r>
              <a:rPr lang="en-US" sz="1600" b="1" dirty="0">
                <a:solidFill>
                  <a:prstClr val="black"/>
                </a:solidFill>
              </a:rPr>
              <a:t>(4)</a:t>
            </a:r>
            <a:r>
              <a:rPr lang="zh-TW" altLang="en-US" sz="1600" b="1" dirty="0">
                <a:solidFill>
                  <a:prstClr val="black"/>
                </a:solidFill>
              </a:rPr>
              <a:t>血和水、</a:t>
            </a:r>
            <a:r>
              <a:rPr lang="en-US" sz="1600" b="1" dirty="0">
                <a:solidFill>
                  <a:prstClr val="black"/>
                </a:solidFill>
              </a:rPr>
              <a:t>(5)</a:t>
            </a:r>
            <a:r>
              <a:rPr lang="zh-TW" altLang="en-US" sz="1600" b="1" dirty="0">
                <a:solidFill>
                  <a:prstClr val="black"/>
                </a:solidFill>
              </a:rPr>
              <a:t>逾越節的羔羊與永生的關係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1600" b="1" dirty="0"/>
              <a:t>(5)</a:t>
            </a:r>
            <a:r>
              <a:rPr lang="zh-TW" altLang="en-US" sz="1600" b="1" dirty="0"/>
              <a:t>逾越節的羔羊預表基督</a:t>
            </a:r>
            <a:endParaRPr lang="en-US" altLang="zh-TW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因為</a:t>
            </a:r>
            <a:r>
              <a:rPr lang="zh-TW" altLang="en-US" sz="1600" b="1" dirty="0">
                <a:ea typeface="PMingLiU"/>
                <a:cs typeface="Times New Roman"/>
              </a:rPr>
              <a:t>宰殺了羊羔</a:t>
            </a:r>
            <a:r>
              <a:rPr lang="zh-TW" altLang="en-US" sz="1600" dirty="0">
                <a:ea typeface="PMingLiU"/>
                <a:cs typeface="Times New Roman"/>
              </a:rPr>
              <a:t>，把它的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血塗在門楣和門框</a:t>
            </a:r>
            <a:r>
              <a:rPr lang="zh-TW" altLang="en-US" sz="1600" dirty="0">
                <a:ea typeface="PMingLiU"/>
                <a:cs typeface="Times New Roman"/>
              </a:rPr>
              <a:t>上，當耶和華擊殺</a:t>
            </a:r>
            <a:r>
              <a:rPr lang="zh-TW" altLang="en-US" sz="1600" u="sng" dirty="0">
                <a:ea typeface="PMingLiU"/>
                <a:cs typeface="Times New Roman"/>
              </a:rPr>
              <a:t>埃及人的長子</a:t>
            </a:r>
            <a:r>
              <a:rPr lang="zh-TW" altLang="en-US" sz="1600" dirty="0">
                <a:ea typeface="PMingLiU"/>
                <a:cs typeface="Times New Roman"/>
              </a:rPr>
              <a:t>和一切</a:t>
            </a:r>
            <a:r>
              <a:rPr lang="zh-TW" altLang="en-US" sz="1600" b="1" u="sng" dirty="0">
                <a:ea typeface="PMingLiU"/>
                <a:cs typeface="Times New Roman"/>
              </a:rPr>
              <a:t>頭生的牲畜</a:t>
            </a:r>
            <a:r>
              <a:rPr lang="zh-TW" altLang="en-US" sz="1600" dirty="0">
                <a:ea typeface="PMingLiU"/>
                <a:cs typeface="Times New Roman"/>
              </a:rPr>
              <a:t>時，以色列人在塗羊羔血的屋內，得保全生命。</a:t>
            </a:r>
            <a:endParaRPr lang="en-US" altLang="zh-TW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遊牧時期原是為了祈求上帝的帶領與賜福，他們習慣在拆營動身前宰一隻羊獻給上帝，於是就這樣形成了遊牧民族的一種不成文的禮儀。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哥林多前書 </a:t>
            </a:r>
            <a:r>
              <a:rPr lang="en-US" altLang="zh-TW" sz="1600" dirty="0">
                <a:ea typeface="PMingLiU"/>
                <a:cs typeface="Times New Roman"/>
              </a:rPr>
              <a:t>5:7</a:t>
            </a:r>
            <a:r>
              <a:rPr lang="zh-TW" altLang="en-US" sz="1600" dirty="0">
                <a:ea typeface="PMingLiU"/>
                <a:cs typeface="Times New Roman"/>
              </a:rPr>
              <a:t> 使徒保羅說：「我們逾越節的羔羊</a:t>
            </a:r>
            <a:r>
              <a:rPr lang="zh-TW" altLang="en-US" sz="1600" b="1" dirty="0">
                <a:ea typeface="PMingLiU"/>
                <a:cs typeface="Times New Roman"/>
              </a:rPr>
              <a:t>基督</a:t>
            </a:r>
            <a:r>
              <a:rPr lang="zh-TW" altLang="en-US" sz="1600" dirty="0">
                <a:ea typeface="PMingLiU"/>
                <a:cs typeface="Times New Roman"/>
              </a:rPr>
              <a:t>，已經被殺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獻祭</a:t>
            </a:r>
            <a:r>
              <a:rPr lang="zh-TW" altLang="en-US" sz="1600" dirty="0">
                <a:ea typeface="PMingLiU"/>
                <a:cs typeface="Times New Roman"/>
              </a:rPr>
              <a:t>了。」</a:t>
            </a:r>
            <a:endParaRPr lang="en-US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約翰福音</a:t>
            </a:r>
            <a:r>
              <a:rPr lang="en-US" sz="1600" dirty="0">
                <a:ea typeface="PMingLiU"/>
                <a:cs typeface="Times New Roman"/>
              </a:rPr>
              <a:t>  1:29</a:t>
            </a:r>
            <a:r>
              <a:rPr lang="zh-TW" altLang="en-US" sz="1600" dirty="0">
                <a:ea typeface="PMingLiU"/>
                <a:cs typeface="Times New Roman"/>
              </a:rPr>
              <a:t>－</a:t>
            </a:r>
            <a:r>
              <a:rPr lang="en-US" sz="1600" dirty="0">
                <a:ea typeface="PMingLiU"/>
                <a:cs typeface="Times New Roman"/>
              </a:rPr>
              <a:t>38</a:t>
            </a:r>
            <a:r>
              <a:rPr lang="zh-TW" altLang="en-US" sz="1600" dirty="0">
                <a:ea typeface="PMingLiU"/>
                <a:cs typeface="Times New Roman"/>
              </a:rPr>
              <a:t>（上帝的羔羊</a:t>
            </a:r>
            <a:r>
              <a:rPr lang="en-US" sz="1600" dirty="0">
                <a:ea typeface="PMingLiU"/>
                <a:cs typeface="Times New Roman"/>
              </a:rPr>
              <a:t>) </a:t>
            </a:r>
            <a:r>
              <a:rPr lang="zh-TW" altLang="en-US" sz="1600" dirty="0">
                <a:ea typeface="PMingLiU"/>
                <a:cs typeface="Times New Roman"/>
              </a:rPr>
              <a:t>次日，（施洗）約翰看見耶穌來到他那裡，就說：看哪，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神的羔羊</a:t>
            </a:r>
            <a:r>
              <a:rPr lang="zh-TW" altLang="en-US" sz="1600" dirty="0">
                <a:ea typeface="PMingLiU"/>
                <a:cs typeface="Times New Roman"/>
              </a:rPr>
              <a:t>，除去</a:t>
            </a:r>
            <a:r>
              <a:rPr lang="zh-TW" altLang="en-US" sz="1600" dirty="0">
                <a:solidFill>
                  <a:srgbClr val="FF0000"/>
                </a:solidFill>
                <a:ea typeface="PMingLiU"/>
                <a:cs typeface="Times New Roman"/>
              </a:rPr>
              <a:t>世人罪孽</a:t>
            </a:r>
            <a:r>
              <a:rPr lang="zh-TW" altLang="en-US" sz="1600" dirty="0">
                <a:ea typeface="PMingLiU"/>
                <a:cs typeface="Times New Roman"/>
              </a:rPr>
              <a:t>（救贖）的！</a:t>
            </a:r>
            <a:endParaRPr lang="en-US" altLang="zh-TW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dirty="0">
                <a:ea typeface="PMingLiU"/>
                <a:cs typeface="Times New Roman"/>
              </a:rPr>
              <a:t>彼得前書  </a:t>
            </a:r>
            <a:r>
              <a:rPr lang="en-US" altLang="zh-TW" sz="1600" dirty="0">
                <a:ea typeface="PMingLiU"/>
                <a:cs typeface="Times New Roman"/>
              </a:rPr>
              <a:t>1:19</a:t>
            </a:r>
            <a:r>
              <a:rPr lang="zh-TW" altLang="en-US" sz="1600" dirty="0">
                <a:ea typeface="PMingLiU"/>
                <a:cs typeface="Times New Roman"/>
              </a:rPr>
              <a:t>  彼得也說：「 </a:t>
            </a:r>
            <a:r>
              <a:rPr lang="en-US" altLang="zh-TW" sz="1600" dirty="0">
                <a:ea typeface="PMingLiU"/>
                <a:cs typeface="Times New Roman"/>
              </a:rPr>
              <a:t>… 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基督的寶血</a:t>
            </a:r>
            <a:r>
              <a:rPr lang="zh-TW" altLang="en-US" sz="1600" dirty="0">
                <a:ea typeface="PMingLiU"/>
                <a:cs typeface="Times New Roman"/>
              </a:rPr>
              <a:t>，如同無瑕疵、無玷汙的</a:t>
            </a:r>
            <a:r>
              <a:rPr lang="zh-TW" altLang="en-US" sz="1600" b="1" dirty="0">
                <a:solidFill>
                  <a:srgbClr val="FF0000"/>
                </a:solidFill>
                <a:ea typeface="PMingLiU"/>
                <a:cs typeface="Times New Roman"/>
              </a:rPr>
              <a:t>羔羊之血</a:t>
            </a:r>
            <a:r>
              <a:rPr lang="zh-TW" altLang="en-US" sz="1600" dirty="0">
                <a:ea typeface="PMingLiU"/>
                <a:cs typeface="Times New Roman"/>
              </a:rPr>
              <a:t>。」</a:t>
            </a:r>
            <a:endParaRPr lang="en-US" altLang="zh-TW" sz="1600" dirty="0">
              <a:ea typeface="PMingLiU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喫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逾越節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羊羔的肉是為著</a:t>
            </a:r>
            <a:r>
              <a:rPr lang="zh-TW" altLang="en-US" sz="1600" b="1" i="0" u="none" strike="noStrike" dirty="0">
                <a:solidFill>
                  <a:srgbClr val="008000"/>
                </a:solidFill>
                <a:effectLst/>
                <a:latin typeface="&amp;quot"/>
              </a:rPr>
              <a:t>生命的供應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。（出 </a:t>
            </a:r>
            <a:r>
              <a:rPr lang="en-US" altLang="zh-TW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12:</a:t>
            </a:r>
            <a:r>
              <a:rPr lang="zh-TW" altLang="en-US" sz="1600" b="0" i="0" u="none" strike="noStrike">
                <a:solidFill>
                  <a:srgbClr val="000000"/>
                </a:solidFill>
                <a:effectLst/>
                <a:latin typeface="微軟正黑體"/>
              </a:rPr>
              <a:t> </a:t>
            </a:r>
            <a:r>
              <a:rPr lang="en-US" altLang="zh-TW" sz="1600" b="0" i="0" u="none" strike="noStrike">
                <a:solidFill>
                  <a:srgbClr val="000000"/>
                </a:solidFill>
                <a:effectLst/>
                <a:latin typeface="微軟正黑體"/>
              </a:rPr>
              <a:t>8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～</a:t>
            </a:r>
            <a:r>
              <a:rPr lang="en-US" altLang="zh-TW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10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）主耶穌作為豫表的應驗也是這樣。每一本福音書都說到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基督的血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。然而，約翰福音繼續說，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基督的肉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是可喫的。在約翰六章五十三節，主耶穌說，我們必須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喫人子的肉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，並且在五十五節祂宣告說：</a:t>
            </a:r>
            <a:r>
              <a:rPr lang="en-US" altLang="zh-TW" sz="1600" b="0" i="0" u="none" strike="noStrike" dirty="0">
                <a:solidFill>
                  <a:srgbClr val="2A1FFF"/>
                </a:solidFill>
                <a:effectLst/>
                <a:latin typeface="&amp;quot"/>
              </a:rPr>
              <a:t>『</a:t>
            </a:r>
            <a:r>
              <a:rPr lang="zh-TW" altLang="en-US" sz="1600" b="0" i="0" u="none" strike="noStrike" dirty="0">
                <a:solidFill>
                  <a:srgbClr val="2A1FFF"/>
                </a:solidFill>
                <a:effectLst/>
                <a:latin typeface="&amp;quot"/>
              </a:rPr>
              <a:t>我的肉真是可喫的。</a:t>
            </a:r>
            <a:r>
              <a:rPr lang="en-US" altLang="zh-TW" sz="1600" b="0" i="0" u="none" strike="noStrike" dirty="0">
                <a:solidFill>
                  <a:srgbClr val="2A1FFF"/>
                </a:solidFill>
                <a:effectLst/>
                <a:latin typeface="&amp;quot"/>
              </a:rPr>
              <a:t>』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這裏的肉表徵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基督的生命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。基督的生命是可喫的；它是</a:t>
            </a:r>
            <a:r>
              <a:rPr lang="zh-TW" altLang="en-US" sz="1600" b="1" i="0" u="none" strike="noStrike" dirty="0">
                <a:solidFill>
                  <a:srgbClr val="FF0000"/>
                </a:solidFill>
                <a:effectLst/>
                <a:latin typeface="微軟正黑體"/>
              </a:rPr>
              <a:t>我們生命的供應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。這在約翰福音中題及，因為這卷福音書與其它三卷福音書相對，乃是以生命為焦點。因此，這卷福音書啟示基督的</a:t>
            </a:r>
            <a:r>
              <a:rPr lang="zh-TW" altLang="en-US" sz="1600" b="0" i="0" u="none" strike="noStrike" dirty="0">
                <a:solidFill>
                  <a:srgbClr val="FF0000"/>
                </a:solidFill>
                <a:effectLst/>
                <a:latin typeface="微軟正黑體"/>
              </a:rPr>
              <a:t>血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為著救贖，以及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基督的生命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作為供應。阿利路亞，我們有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羔羊的血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為著救贖，還有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微軟正黑體"/>
              </a:rPr>
              <a:t>羔羊的肉</a:t>
            </a:r>
            <a:r>
              <a:rPr lang="zh-TW" altLang="en-US" sz="1600" b="0" i="0" u="none" strike="noStrike" dirty="0">
                <a:solidFill>
                  <a:srgbClr val="000000"/>
                </a:solidFill>
                <a:effectLst/>
                <a:latin typeface="微軟正黑體"/>
              </a:rPr>
              <a:t>為著生命的供應！</a:t>
            </a:r>
            <a:endParaRPr lang="en-US" sz="1600" dirty="0">
              <a:ea typeface="PMingLiU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0A29-7C9F-45C6-837E-EAA4D1E973B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4/20 耶穌，真正的逾越節羔羊– Gospel of Grac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34290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80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2754</Words>
  <Application>Microsoft Macintosh PowerPoint</Application>
  <PresentationFormat>On-screen Show (4:3)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&amp;quot</vt:lpstr>
      <vt:lpstr>微軟正黑體</vt:lpstr>
      <vt:lpstr>Arial</vt:lpstr>
      <vt:lpstr>Calibri</vt:lpstr>
      <vt:lpstr>Office Theme</vt:lpstr>
      <vt:lpstr>約翰福音的 (1)活水、(2)渴、(3)食物、(4)血和水、(5)逾越節的羔羊與永生的關係 </vt:lpstr>
      <vt:lpstr>約翰福音的 (1)活水、(2)渴、(3)食物、(4)血和水、(5)逾越節的羔羊與永生的關係</vt:lpstr>
      <vt:lpstr>約翰福音的 (1)活水、(2)渴、(3)食物、(4)血和水、(5)逾越節的羔羊與永生的關係</vt:lpstr>
      <vt:lpstr>約翰福音的 (1)活水、(2)渴、(3)食物、(4)血和水、(5)逾越節的羔羊與永生的關係</vt:lpstr>
      <vt:lpstr>約翰福音的 (1)活水、(2)渴、(3)食物、(4)血和水、(5)逾越節的羔羊與永生的關係</vt:lpstr>
      <vt:lpstr>約翰福音的 (1)活水、(2)渴、(3)食物、(4)血和水、(5)逾越節的羔羊與永生的關係</vt:lpstr>
      <vt:lpstr>約翰福音的 (1)活水、(2)渴、(3)食物、(4)血和水、(5)逾越節的羔羊與永生的關係</vt:lpstr>
      <vt:lpstr>約翰福音的 (1)活水、(2)渴、(3)食物、(4)血和水、(5)逾越節的羔羊與永生的關係</vt:lpstr>
      <vt:lpstr>約翰福音的 (1)活水、(2)渴、(3)食物、(4)血和水、(5)逾越節的羔羊與永生的關係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約翰福音的 (1)活水、(2)渴、(3)食物、(4)血和水、(5)逾越節的羔羊與永生的關係</dc:title>
  <dc:creator>Harry Lin</dc:creator>
  <cp:lastModifiedBy>Microsoft Office User</cp:lastModifiedBy>
  <cp:revision>25</cp:revision>
  <dcterms:created xsi:type="dcterms:W3CDTF">2020-04-16T21:02:58Z</dcterms:created>
  <dcterms:modified xsi:type="dcterms:W3CDTF">2020-04-18T22:44:32Z</dcterms:modified>
</cp:coreProperties>
</file>